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30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vatore Buono" userId="a28f278f-3123-49d5-a92e-0f152d8af9f2" providerId="ADAL" clId="{3CC20F2B-7C61-49D5-9EF7-8F72D0AC111E}"/>
    <pc:docChg chg="custSel modSld">
      <pc:chgData name="Salvatore Buono" userId="a28f278f-3123-49d5-a92e-0f152d8af9f2" providerId="ADAL" clId="{3CC20F2B-7C61-49D5-9EF7-8F72D0AC111E}" dt="2022-07-18T10:49:50.929" v="3" actId="478"/>
      <pc:docMkLst>
        <pc:docMk/>
      </pc:docMkLst>
      <pc:sldChg chg="addSp delSp modSp mod">
        <pc:chgData name="Salvatore Buono" userId="a28f278f-3123-49d5-a92e-0f152d8af9f2" providerId="ADAL" clId="{3CC20F2B-7C61-49D5-9EF7-8F72D0AC111E}" dt="2022-07-18T10:49:50.929" v="3" actId="478"/>
        <pc:sldMkLst>
          <pc:docMk/>
          <pc:sldMk cId="0" sldId="261"/>
        </pc:sldMkLst>
        <pc:spChg chg="add del mod">
          <ac:chgData name="Salvatore Buono" userId="a28f278f-3123-49d5-a92e-0f152d8af9f2" providerId="ADAL" clId="{3CC20F2B-7C61-49D5-9EF7-8F72D0AC111E}" dt="2022-07-18T10:49:50.929" v="3" actId="478"/>
          <ac:spMkLst>
            <pc:docMk/>
            <pc:sldMk cId="0" sldId="261"/>
            <ac:spMk id="4" creationId="{7A9AA50C-525D-31AA-BD85-4CC1D3A75BD4}"/>
          </ac:spMkLst>
        </pc:spChg>
        <pc:spChg chg="del mod">
          <ac:chgData name="Salvatore Buono" userId="a28f278f-3123-49d5-a92e-0f152d8af9f2" providerId="ADAL" clId="{3CC20F2B-7C61-49D5-9EF7-8F72D0AC111E}" dt="2022-07-18T10:49:48.104" v="1" actId="478"/>
          <ac:spMkLst>
            <pc:docMk/>
            <pc:sldMk cId="0" sldId="261"/>
            <ac:spMk id="1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atabase 2 project…"/>
          <p:cNvSpPr txBox="1">
            <a:spLocks noGrp="1"/>
          </p:cNvSpPr>
          <p:nvPr>
            <p:ph type="ctrTitle"/>
          </p:nvPr>
        </p:nvSpPr>
        <p:spPr>
          <a:prstGeom prst="rect">
            <a:avLst/>
          </a:prstGeom>
        </p:spPr>
        <p:txBody>
          <a:bodyPr anchor="t"/>
          <a:lstStyle/>
          <a:p>
            <a:pPr>
              <a:defRPr sz="10900" b="1">
                <a:latin typeface="Helvetica Neue"/>
                <a:ea typeface="Helvetica Neue"/>
                <a:cs typeface="Helvetica Neue"/>
                <a:sym typeface="Helvetica Neue"/>
              </a:defRPr>
            </a:pPr>
            <a:r>
              <a:t>Database 2 project</a:t>
            </a:r>
          </a:p>
          <a:p>
            <a:pPr>
              <a:defRPr sz="5400">
                <a:latin typeface="Helvetica Neue"/>
                <a:ea typeface="Helvetica Neue"/>
                <a:cs typeface="Helvetica Neue"/>
                <a:sym typeface="Helvetica Neue"/>
              </a:defRPr>
            </a:pPr>
            <a:endParaRPr/>
          </a:p>
          <a:p>
            <a:pPr>
              <a:defRPr sz="13000"/>
            </a:pPr>
            <a:r>
              <a:t>TELCO</a:t>
            </a:r>
          </a:p>
        </p:txBody>
      </p:sp>
      <p:sp>
        <p:nvSpPr>
          <p:cNvPr id="120" name="Blasucci Camilla - 10640601…"/>
          <p:cNvSpPr txBox="1">
            <a:spLocks noGrp="1"/>
          </p:cNvSpPr>
          <p:nvPr>
            <p:ph type="subTitle" sz="half" idx="1"/>
          </p:nvPr>
        </p:nvSpPr>
        <p:spPr>
          <a:xfrm>
            <a:off x="1778000" y="8084054"/>
            <a:ext cx="20828000" cy="3380474"/>
          </a:xfrm>
          <a:prstGeom prst="rect">
            <a:avLst/>
          </a:prstGeom>
        </p:spPr>
        <p:txBody>
          <a:bodyPr/>
          <a:lstStyle/>
          <a:p>
            <a:r>
              <a:rPr dirty="0" err="1"/>
              <a:t>Blasucci</a:t>
            </a:r>
            <a:r>
              <a:rPr dirty="0"/>
              <a:t> Camilla - 10640601</a:t>
            </a:r>
          </a:p>
          <a:p>
            <a:r>
              <a:rPr dirty="0"/>
              <a:t>Buono Salvatore - </a:t>
            </a:r>
            <a:r>
              <a:rPr lang="it-IT" dirty="0"/>
              <a:t>10600540</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riggers"/>
          <p:cNvSpPr txBox="1">
            <a:spLocks noGrp="1"/>
          </p:cNvSpPr>
          <p:nvPr>
            <p:ph type="title"/>
          </p:nvPr>
        </p:nvSpPr>
        <p:spPr>
          <a:prstGeom prst="rect">
            <a:avLst/>
          </a:prstGeom>
        </p:spPr>
        <p:txBody>
          <a:bodyPr/>
          <a:lstStyle/>
          <a:p>
            <a:r>
              <a:t>Triggers</a:t>
            </a:r>
          </a:p>
        </p:txBody>
      </p:sp>
      <p:sp>
        <p:nvSpPr>
          <p:cNvPr id="153" name="For all the triggers we have used a “for each row” design, since the events that make the trigger starts are events that usually affect only one row in the event related table, or if more than one row is affected at the same time, they refer to different"/>
          <p:cNvSpPr txBox="1">
            <a:spLocks noGrp="1"/>
          </p:cNvSpPr>
          <p:nvPr>
            <p:ph type="body" idx="1"/>
          </p:nvPr>
        </p:nvSpPr>
        <p:spPr>
          <a:xfrm>
            <a:off x="430850" y="3098800"/>
            <a:ext cx="23522299" cy="9296400"/>
          </a:xfrm>
          <a:prstGeom prst="rect">
            <a:avLst/>
          </a:prstGeom>
        </p:spPr>
        <p:txBody>
          <a:bodyPr anchor="t"/>
          <a:lstStyle>
            <a:lvl1pPr marL="0" indent="0" algn="ctr" defTabSz="457200">
              <a:spcBef>
                <a:spcPts val="1200"/>
              </a:spcBef>
              <a:buSzTx/>
              <a:buNone/>
              <a:defRPr sz="5866">
                <a:latin typeface="Times Roman"/>
                <a:ea typeface="Times Roman"/>
                <a:cs typeface="Times Roman"/>
                <a:sym typeface="Times Roman"/>
              </a:defRPr>
            </a:lvl1pPr>
          </a:lstStyle>
          <a:p>
            <a:r>
              <a:t>For all the triggers we have used a “for each row” design, since the events that make the trigger starts are events that usually affect only one row in the event related table, or if more than one row is affected at the same time, they refer to different item, so it is right to run the trigger each time.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56" name="Number of total purchases per package…"/>
          <p:cNvSpPr txBox="1">
            <a:spLocks noGrp="1"/>
          </p:cNvSpPr>
          <p:nvPr>
            <p:ph type="body" sz="half" idx="1"/>
          </p:nvPr>
        </p:nvSpPr>
        <p:spPr>
          <a:xfrm>
            <a:off x="777954" y="2447981"/>
            <a:ext cx="12287968" cy="9296401"/>
          </a:xfrm>
          <a:prstGeom prst="rect">
            <a:avLst/>
          </a:prstGeom>
        </p:spPr>
        <p:txBody>
          <a:bodyPr anchor="t"/>
          <a:lstStyle/>
          <a:p>
            <a:pPr marL="0" indent="0" defTabSz="457200">
              <a:spcBef>
                <a:spcPts val="1200"/>
              </a:spcBef>
              <a:buSzTx/>
              <a:buNone/>
              <a:defRPr sz="5666" b="1">
                <a:latin typeface="Times Roman"/>
                <a:ea typeface="Times Roman"/>
                <a:cs typeface="Times Roman"/>
                <a:sym typeface="Times Roman"/>
              </a:defRPr>
            </a:pPr>
            <a:r>
              <a:t>Number of total purchases per package </a:t>
            </a:r>
          </a:p>
          <a:p>
            <a:pPr marL="0" indent="0" defTabSz="457200">
              <a:spcBef>
                <a:spcPts val="1200"/>
              </a:spcBef>
              <a:buSzTx/>
              <a:buNone/>
              <a:defRPr sz="3366">
                <a:latin typeface="Times Roman"/>
                <a:ea typeface="Times Roman"/>
                <a:cs typeface="Times Roman"/>
                <a:sym typeface="Times Roman"/>
              </a:defRPr>
            </a:pPr>
            <a:r>
              <a:t>Each time a service package is created, it is added to the table “totalpurchaseperpackage”.</a:t>
            </a:r>
          </a:p>
          <a:p>
            <a:pPr marL="0" indent="0" defTabSz="457200">
              <a:spcBef>
                <a:spcPts val="1200"/>
              </a:spcBef>
              <a:buSzTx/>
              <a:buNone/>
              <a:defRPr sz="3366">
                <a:latin typeface="Times Roman"/>
                <a:ea typeface="Times Roman"/>
                <a:cs typeface="Times Roman"/>
                <a:sym typeface="Times Roman"/>
              </a:defRPr>
            </a:pPr>
            <a:r>
              <a:t>Then each package purchase data is incremented when an order is placed with that service package connected. This happens only when a new order is created and the payment is confirmed or when an old order changes state from rejected to confirmed, trough the update trigger.</a:t>
            </a:r>
          </a:p>
        </p:txBody>
      </p:sp>
      <p:pic>
        <p:nvPicPr>
          <p:cNvPr id="157" name="Screen Shot 2022-07-18 at 08.14.39.png" descr="Screen Shot 2022-07-18 at 08.14.39.png"/>
          <p:cNvPicPr>
            <a:picLocks noChangeAspect="1"/>
          </p:cNvPicPr>
          <p:nvPr/>
        </p:nvPicPr>
        <p:blipFill>
          <a:blip r:embed="rId2"/>
          <a:stretch>
            <a:fillRect/>
          </a:stretch>
        </p:blipFill>
        <p:spPr>
          <a:xfrm>
            <a:off x="1517939" y="7842666"/>
            <a:ext cx="9228265" cy="5874217"/>
          </a:xfrm>
          <a:prstGeom prst="rect">
            <a:avLst/>
          </a:prstGeom>
          <a:ln w="12700">
            <a:miter lim="400000"/>
          </a:ln>
        </p:spPr>
      </p:pic>
      <p:pic>
        <p:nvPicPr>
          <p:cNvPr id="158" name="Screen Shot 2022-07-18 at 08.15.07.png" descr="Screen Shot 2022-07-18 at 08.15.07.png"/>
          <p:cNvPicPr>
            <a:picLocks noChangeAspect="1"/>
          </p:cNvPicPr>
          <p:nvPr/>
        </p:nvPicPr>
        <p:blipFill>
          <a:blip r:embed="rId3"/>
          <a:stretch>
            <a:fillRect/>
          </a:stretch>
        </p:blipFill>
        <p:spPr>
          <a:xfrm>
            <a:off x="13140637" y="3782941"/>
            <a:ext cx="10530798" cy="937952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61" name="Number of total purchases per package and validity period…"/>
          <p:cNvSpPr txBox="1">
            <a:spLocks noGrp="1"/>
          </p:cNvSpPr>
          <p:nvPr>
            <p:ph type="body" idx="1"/>
          </p:nvPr>
        </p:nvSpPr>
        <p:spPr>
          <a:xfrm>
            <a:off x="777954" y="2447981"/>
            <a:ext cx="23136929" cy="9296401"/>
          </a:xfrm>
          <a:prstGeom prst="rect">
            <a:avLst/>
          </a:prstGeom>
        </p:spPr>
        <p:txBody>
          <a:bodyPr anchor="t"/>
          <a:lstStyle/>
          <a:p>
            <a:pPr marL="0" indent="0" defTabSz="457200">
              <a:spcBef>
                <a:spcPts val="1200"/>
              </a:spcBef>
              <a:buSzTx/>
              <a:buNone/>
              <a:defRPr sz="5666" b="1">
                <a:latin typeface="Times Roman"/>
                <a:ea typeface="Times Roman"/>
                <a:cs typeface="Times Roman"/>
                <a:sym typeface="Times Roman"/>
              </a:defRPr>
            </a:pPr>
            <a:r>
              <a:t>Number of total purchases per package and validity period </a:t>
            </a:r>
          </a:p>
          <a:p>
            <a:pPr marL="0" indent="0" defTabSz="457200">
              <a:spcBef>
                <a:spcPts val="1200"/>
              </a:spcBef>
              <a:buSzTx/>
              <a:buNone/>
              <a:defRPr sz="3366">
                <a:latin typeface="Times Roman"/>
                <a:ea typeface="Times Roman"/>
                <a:cs typeface="Times Roman"/>
                <a:sym typeface="Times Roman"/>
              </a:defRPr>
            </a:pPr>
            <a:r>
              <a:t>Each time a service package is created and the connections with the validity periods are added to the manytomany table, both the package and the validity periods related are added to the table “totalpurchaseperpackageandvalidity”.</a:t>
            </a:r>
          </a:p>
          <a:p>
            <a:pPr marL="0" indent="0" defTabSz="457200">
              <a:spcBef>
                <a:spcPts val="1200"/>
              </a:spcBef>
              <a:buSzTx/>
              <a:buNone/>
              <a:defRPr sz="3366">
                <a:latin typeface="Times Roman"/>
                <a:ea typeface="Times Roman"/>
                <a:cs typeface="Times Roman"/>
                <a:sym typeface="Times Roman"/>
              </a:defRPr>
            </a:pPr>
            <a:r>
              <a:t>Then each package purchase data is incremented when an order is placed with that service package connected. This happens only when a new order is created and the payment is confirmed or when an old order changes state from rejected to confirmed, trough the update trigger. The row updated in the “totalpurchaseperpackageandvalidity” is the one with the package and validity period connected to the order.</a:t>
            </a:r>
          </a:p>
        </p:txBody>
      </p:sp>
      <p:pic>
        <p:nvPicPr>
          <p:cNvPr id="162" name="Screen Shot 2022-07-18 at 08.23.25.png" descr="Screen Shot 2022-07-18 at 08.23.25.png"/>
          <p:cNvPicPr>
            <a:picLocks noChangeAspect="1"/>
          </p:cNvPicPr>
          <p:nvPr/>
        </p:nvPicPr>
        <p:blipFill>
          <a:blip r:embed="rId2"/>
          <a:stretch>
            <a:fillRect/>
          </a:stretch>
        </p:blipFill>
        <p:spPr>
          <a:xfrm>
            <a:off x="930443" y="7258203"/>
            <a:ext cx="9721309" cy="5392169"/>
          </a:xfrm>
          <a:prstGeom prst="rect">
            <a:avLst/>
          </a:prstGeom>
          <a:ln w="12700">
            <a:miter lim="400000"/>
          </a:ln>
        </p:spPr>
      </p:pic>
      <p:pic>
        <p:nvPicPr>
          <p:cNvPr id="163" name="Screen Shot 2022-07-18 at 08.24.05.png" descr="Screen Shot 2022-07-18 at 08.24.05.png"/>
          <p:cNvPicPr>
            <a:picLocks noChangeAspect="1"/>
          </p:cNvPicPr>
          <p:nvPr/>
        </p:nvPicPr>
        <p:blipFill>
          <a:blip r:embed="rId3"/>
          <a:stretch>
            <a:fillRect/>
          </a:stretch>
        </p:blipFill>
        <p:spPr>
          <a:xfrm>
            <a:off x="12525430" y="6766587"/>
            <a:ext cx="9080501" cy="63754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66" name="Total value of sales per package with and without the optional products…"/>
          <p:cNvSpPr txBox="1">
            <a:spLocks noGrp="1"/>
          </p:cNvSpPr>
          <p:nvPr>
            <p:ph type="body" idx="1"/>
          </p:nvPr>
        </p:nvSpPr>
        <p:spPr>
          <a:xfrm>
            <a:off x="777954" y="2447981"/>
            <a:ext cx="23136929" cy="9296401"/>
          </a:xfrm>
          <a:prstGeom prst="rect">
            <a:avLst/>
          </a:prstGeom>
        </p:spPr>
        <p:txBody>
          <a:bodyPr anchor="t"/>
          <a:lstStyle/>
          <a:p>
            <a:pPr marL="0" indent="0" defTabSz="457200">
              <a:spcBef>
                <a:spcPts val="1200"/>
              </a:spcBef>
              <a:buSzTx/>
              <a:buNone/>
              <a:defRPr sz="5766" b="1">
                <a:latin typeface="Times Roman"/>
                <a:ea typeface="Times Roman"/>
                <a:cs typeface="Times Roman"/>
                <a:sym typeface="Times Roman"/>
              </a:defRPr>
            </a:pPr>
            <a:r>
              <a:t>	Total value of sales per package with and without the optional products </a:t>
            </a:r>
            <a:endParaRPr sz="5500"/>
          </a:p>
          <a:p>
            <a:pPr marL="0" indent="0" defTabSz="457200">
              <a:spcBef>
                <a:spcPts val="1200"/>
              </a:spcBef>
              <a:buSzTx/>
              <a:buNone/>
              <a:defRPr sz="3366">
                <a:latin typeface="Times Roman"/>
                <a:ea typeface="Times Roman"/>
                <a:cs typeface="Times Roman"/>
                <a:sym typeface="Times Roman"/>
              </a:defRPr>
            </a:pPr>
            <a:r>
              <a:t>Each time a service package is created, it is added to the table “salesPackage”.</a:t>
            </a:r>
          </a:p>
          <a:p>
            <a:pPr marL="0" indent="0" algn="just" defTabSz="457200">
              <a:spcBef>
                <a:spcPts val="1200"/>
              </a:spcBef>
              <a:buSzTx/>
              <a:buNone/>
              <a:defRPr sz="3366">
                <a:latin typeface="Times Roman"/>
                <a:ea typeface="Times Roman"/>
                <a:cs typeface="Times Roman"/>
                <a:sym typeface="Times Roman"/>
              </a:defRPr>
            </a:pPr>
            <a:r>
              <a:t>Then when an order is placed and the payment is confirmed or when an old order changes state from rejected to confirmed, the in the salesPackage table the values data are updated with the values present in the order, the row affected is the one with the service package id equal to the package connected to the order.</a:t>
            </a:r>
          </a:p>
        </p:txBody>
      </p:sp>
      <p:pic>
        <p:nvPicPr>
          <p:cNvPr id="167" name="Screen Shot 2022-07-18 at 08.30.35.png" descr="Screen Shot 2022-07-18 at 08.30.35.png"/>
          <p:cNvPicPr>
            <a:picLocks noChangeAspect="1"/>
          </p:cNvPicPr>
          <p:nvPr/>
        </p:nvPicPr>
        <p:blipFill>
          <a:blip r:embed="rId2"/>
          <a:stretch>
            <a:fillRect/>
          </a:stretch>
        </p:blipFill>
        <p:spPr>
          <a:xfrm>
            <a:off x="777164" y="6968017"/>
            <a:ext cx="7311403" cy="5282982"/>
          </a:xfrm>
          <a:prstGeom prst="rect">
            <a:avLst/>
          </a:prstGeom>
          <a:ln w="12700">
            <a:miter lim="400000"/>
          </a:ln>
        </p:spPr>
      </p:pic>
      <p:pic>
        <p:nvPicPr>
          <p:cNvPr id="168" name="Screen Shot 2022-07-18 at 08.31.24.png" descr="Screen Shot 2022-07-18 at 08.31.24.png"/>
          <p:cNvPicPr>
            <a:picLocks noChangeAspect="1"/>
          </p:cNvPicPr>
          <p:nvPr/>
        </p:nvPicPr>
        <p:blipFill>
          <a:blip r:embed="rId3"/>
          <a:stretch>
            <a:fillRect/>
          </a:stretch>
        </p:blipFill>
        <p:spPr>
          <a:xfrm>
            <a:off x="7948050" y="6726095"/>
            <a:ext cx="8487900" cy="5766825"/>
          </a:xfrm>
          <a:prstGeom prst="rect">
            <a:avLst/>
          </a:prstGeom>
          <a:ln w="12700">
            <a:miter lim="400000"/>
          </a:ln>
        </p:spPr>
      </p:pic>
      <p:pic>
        <p:nvPicPr>
          <p:cNvPr id="169" name="Screen Shot 2022-07-18 at 08.31.56.png" descr="Screen Shot 2022-07-18 at 08.31.56.png"/>
          <p:cNvPicPr>
            <a:picLocks noChangeAspect="1"/>
          </p:cNvPicPr>
          <p:nvPr/>
        </p:nvPicPr>
        <p:blipFill>
          <a:blip r:embed="rId4"/>
          <a:stretch>
            <a:fillRect/>
          </a:stretch>
        </p:blipFill>
        <p:spPr>
          <a:xfrm>
            <a:off x="16604270" y="6968017"/>
            <a:ext cx="7543295" cy="528298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72" name="Average number of optional products sold together with each service package…"/>
          <p:cNvSpPr txBox="1">
            <a:spLocks noGrp="1"/>
          </p:cNvSpPr>
          <p:nvPr>
            <p:ph type="body" idx="1"/>
          </p:nvPr>
        </p:nvSpPr>
        <p:spPr>
          <a:xfrm>
            <a:off x="777954" y="2447981"/>
            <a:ext cx="23136929" cy="9296401"/>
          </a:xfrm>
          <a:prstGeom prst="rect">
            <a:avLst/>
          </a:prstGeom>
        </p:spPr>
        <p:txBody>
          <a:bodyPr anchor="t"/>
          <a:lstStyle/>
          <a:p>
            <a:pPr marL="0" indent="0" defTabSz="457200">
              <a:spcBef>
                <a:spcPts val="1200"/>
              </a:spcBef>
              <a:buSzTx/>
              <a:buNone/>
              <a:defRPr sz="5466" b="1">
                <a:latin typeface="Times Roman"/>
                <a:ea typeface="Times Roman"/>
                <a:cs typeface="Times Roman"/>
                <a:sym typeface="Times Roman"/>
              </a:defRPr>
            </a:pPr>
            <a:r>
              <a:t>Average number of optional products sold together with each service package </a:t>
            </a:r>
          </a:p>
          <a:p>
            <a:pPr marL="0" indent="0" defTabSz="457200">
              <a:spcBef>
                <a:spcPts val="1200"/>
              </a:spcBef>
              <a:buSzTx/>
              <a:buNone/>
              <a:defRPr sz="3366">
                <a:latin typeface="Times Roman"/>
                <a:ea typeface="Times Roman"/>
                <a:cs typeface="Times Roman"/>
                <a:sym typeface="Times Roman"/>
              </a:defRPr>
            </a:pPr>
            <a:r>
              <a:t>For this trigger we have used three tables, one for the effective average, one to save the number of opt products sold for each package and one table used to check the connection between the opt products and the orders. </a:t>
            </a:r>
          </a:p>
          <a:p>
            <a:pPr marL="0" indent="0" defTabSz="457200">
              <a:spcBef>
                <a:spcPts val="1200"/>
              </a:spcBef>
              <a:buSzTx/>
              <a:buNone/>
              <a:defRPr sz="3366">
                <a:latin typeface="Times Roman"/>
                <a:ea typeface="Times Roman"/>
                <a:cs typeface="Times Roman"/>
                <a:sym typeface="Times Roman"/>
              </a:defRPr>
            </a:pPr>
            <a:r>
              <a:t>The first two tables are initialized with the service packages when these are created.</a:t>
            </a:r>
          </a:p>
          <a:p>
            <a:pPr marL="0" indent="0" defTabSz="457200">
              <a:spcBef>
                <a:spcPts val="1200"/>
              </a:spcBef>
              <a:buSzTx/>
              <a:buNone/>
              <a:defRPr sz="3366">
                <a:latin typeface="Times Roman"/>
                <a:ea typeface="Times Roman"/>
                <a:cs typeface="Times Roman"/>
                <a:sym typeface="Times Roman"/>
              </a:defRPr>
            </a:pPr>
            <a:r>
              <a:t>Each time an order is placed or updated and the payment is confirmed, the opt products are updated with the orderId related.</a:t>
            </a:r>
          </a:p>
          <a:p>
            <a:pPr marL="0" indent="0" defTabSz="457200">
              <a:spcBef>
                <a:spcPts val="1200"/>
              </a:spcBef>
              <a:buSzTx/>
              <a:buNone/>
              <a:defRPr sz="3366">
                <a:latin typeface="Times Roman"/>
                <a:ea typeface="Times Roman"/>
                <a:cs typeface="Times Roman"/>
                <a:sym typeface="Times Roman"/>
              </a:defRPr>
            </a:pPr>
            <a:r>
              <a:t>So this trigger is based on the update of the opt products and from their table it gets the data to fill the “totalnumberofoptionalproduct” and the “optionalProductsPerOrder”. Then the “totalnumberofoptionalproduct”,where there are the opt prods sold for each package, is used to calculate the average together with the “purchaseperpackage” table.</a:t>
            </a:r>
          </a:p>
        </p:txBody>
      </p:sp>
      <p:pic>
        <p:nvPicPr>
          <p:cNvPr id="173" name="Screen Shot 2022-07-18 at 08.36.57.png" descr="Screen Shot 2022-07-18 at 08.36.57.png"/>
          <p:cNvPicPr>
            <a:picLocks noChangeAspect="1"/>
          </p:cNvPicPr>
          <p:nvPr/>
        </p:nvPicPr>
        <p:blipFill>
          <a:blip r:embed="rId2"/>
          <a:stretch>
            <a:fillRect/>
          </a:stretch>
        </p:blipFill>
        <p:spPr>
          <a:xfrm>
            <a:off x="1066150" y="7979880"/>
            <a:ext cx="6324601" cy="5384801"/>
          </a:xfrm>
          <a:prstGeom prst="rect">
            <a:avLst/>
          </a:prstGeom>
          <a:ln w="12700">
            <a:miter lim="400000"/>
          </a:ln>
        </p:spPr>
      </p:pic>
      <p:pic>
        <p:nvPicPr>
          <p:cNvPr id="174" name="Screen Shot 2022-07-18 at 08.37.19.png" descr="Screen Shot 2022-07-18 at 08.37.19.png"/>
          <p:cNvPicPr>
            <a:picLocks noChangeAspect="1"/>
          </p:cNvPicPr>
          <p:nvPr/>
        </p:nvPicPr>
        <p:blipFill>
          <a:blip r:embed="rId3"/>
          <a:stretch>
            <a:fillRect/>
          </a:stretch>
        </p:blipFill>
        <p:spPr>
          <a:xfrm>
            <a:off x="8871859" y="8102872"/>
            <a:ext cx="5880101" cy="4229101"/>
          </a:xfrm>
          <a:prstGeom prst="rect">
            <a:avLst/>
          </a:prstGeom>
          <a:ln w="12700">
            <a:miter lim="400000"/>
          </a:ln>
        </p:spPr>
      </p:pic>
      <p:pic>
        <p:nvPicPr>
          <p:cNvPr id="175" name="Screen Shot 2022-07-18 at 09.26.45.png" descr="Screen Shot 2022-07-18 at 09.26.45.png"/>
          <p:cNvPicPr>
            <a:picLocks noChangeAspect="1"/>
          </p:cNvPicPr>
          <p:nvPr/>
        </p:nvPicPr>
        <p:blipFill>
          <a:blip r:embed="rId4"/>
          <a:stretch>
            <a:fillRect/>
          </a:stretch>
        </p:blipFill>
        <p:spPr>
          <a:xfrm>
            <a:off x="15591335" y="7352421"/>
            <a:ext cx="7780714" cy="628765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78" name="List of insolvent users, suspended orders and alerts…"/>
          <p:cNvSpPr txBox="1">
            <a:spLocks noGrp="1"/>
          </p:cNvSpPr>
          <p:nvPr>
            <p:ph type="body" idx="1"/>
          </p:nvPr>
        </p:nvSpPr>
        <p:spPr>
          <a:xfrm>
            <a:off x="777954" y="2447981"/>
            <a:ext cx="23136929" cy="9296401"/>
          </a:xfrm>
          <a:prstGeom prst="rect">
            <a:avLst/>
          </a:prstGeom>
        </p:spPr>
        <p:txBody>
          <a:bodyPr anchor="t"/>
          <a:lstStyle/>
          <a:p>
            <a:pPr marL="0" indent="0" defTabSz="457200">
              <a:spcBef>
                <a:spcPts val="1200"/>
              </a:spcBef>
              <a:buSzTx/>
              <a:buNone/>
              <a:defRPr sz="5466" b="1">
                <a:latin typeface="Times Roman"/>
                <a:ea typeface="Times Roman"/>
                <a:cs typeface="Times Roman"/>
                <a:sym typeface="Times Roman"/>
              </a:defRPr>
            </a:pPr>
            <a:r>
              <a:t>List of insolvent users, suspended orders and alerts </a:t>
            </a:r>
          </a:p>
          <a:p>
            <a:pPr marL="0" indent="0" defTabSz="457200">
              <a:spcBef>
                <a:spcPts val="1200"/>
              </a:spcBef>
              <a:buSzTx/>
              <a:buNone/>
              <a:defRPr sz="3366">
                <a:latin typeface="Times Roman"/>
                <a:ea typeface="Times Roman"/>
                <a:cs typeface="Times Roman"/>
                <a:sym typeface="Times Roman"/>
              </a:defRPr>
            </a:pPr>
            <a:r>
              <a:t>For this trigger we have used three tables, one for each item.</a:t>
            </a:r>
          </a:p>
          <a:p>
            <a:pPr marL="0" indent="0" defTabSz="457200">
              <a:spcBef>
                <a:spcPts val="1200"/>
              </a:spcBef>
              <a:buSzTx/>
              <a:buNone/>
              <a:defRPr sz="3366">
                <a:latin typeface="Times Roman"/>
                <a:ea typeface="Times Roman"/>
                <a:cs typeface="Times Roman"/>
                <a:sym typeface="Times Roman"/>
              </a:defRPr>
            </a:pPr>
            <a:r>
              <a:t>The “alerts” table is filled when an alert is created, whereas the “insolvent users” table is filled when a user status is updated.</a:t>
            </a:r>
          </a:p>
          <a:p>
            <a:pPr marL="0" indent="0" defTabSz="457200">
              <a:spcBef>
                <a:spcPts val="1200"/>
              </a:spcBef>
              <a:buSzTx/>
              <a:buNone/>
              <a:defRPr sz="3366">
                <a:latin typeface="Times Roman"/>
                <a:ea typeface="Times Roman"/>
                <a:cs typeface="Times Roman"/>
                <a:sym typeface="Times Roman"/>
              </a:defRPr>
            </a:pPr>
            <a:r>
              <a:t>The “suspended orders” table is filled when an order is created or updated with rejected payment, whereas when an order is updated with confirmed payment, the order is removed from the table.</a:t>
            </a:r>
          </a:p>
        </p:txBody>
      </p:sp>
      <p:pic>
        <p:nvPicPr>
          <p:cNvPr id="179" name="Screen Shot 2022-07-18 at 09.29.35.png" descr="Screen Shot 2022-07-18 at 09.29.35.png"/>
          <p:cNvPicPr>
            <a:picLocks noChangeAspect="1"/>
          </p:cNvPicPr>
          <p:nvPr/>
        </p:nvPicPr>
        <p:blipFill>
          <a:blip r:embed="rId2"/>
          <a:stretch>
            <a:fillRect/>
          </a:stretch>
        </p:blipFill>
        <p:spPr>
          <a:xfrm>
            <a:off x="328578" y="7092839"/>
            <a:ext cx="3902786" cy="3595178"/>
          </a:xfrm>
          <a:prstGeom prst="rect">
            <a:avLst/>
          </a:prstGeom>
          <a:ln w="12700">
            <a:miter lim="400000"/>
          </a:ln>
        </p:spPr>
      </p:pic>
      <p:pic>
        <p:nvPicPr>
          <p:cNvPr id="180" name="Screen Shot 2022-07-18 at 09.33.28.png" descr="Screen Shot 2022-07-18 at 09.33.28.png"/>
          <p:cNvPicPr>
            <a:picLocks noChangeAspect="1"/>
          </p:cNvPicPr>
          <p:nvPr/>
        </p:nvPicPr>
        <p:blipFill>
          <a:blip r:embed="rId3"/>
          <a:stretch>
            <a:fillRect/>
          </a:stretch>
        </p:blipFill>
        <p:spPr>
          <a:xfrm>
            <a:off x="4308541" y="6776283"/>
            <a:ext cx="5491532" cy="4894845"/>
          </a:xfrm>
          <a:prstGeom prst="rect">
            <a:avLst/>
          </a:prstGeom>
          <a:ln w="12700">
            <a:miter lim="400000"/>
          </a:ln>
        </p:spPr>
      </p:pic>
      <p:pic>
        <p:nvPicPr>
          <p:cNvPr id="181" name="Screen Shot 2022-07-18 at 09.35.14.png" descr="Screen Shot 2022-07-18 at 09.35.14.png"/>
          <p:cNvPicPr>
            <a:picLocks noChangeAspect="1"/>
          </p:cNvPicPr>
          <p:nvPr/>
        </p:nvPicPr>
        <p:blipFill>
          <a:blip r:embed="rId4"/>
          <a:stretch>
            <a:fillRect/>
          </a:stretch>
        </p:blipFill>
        <p:spPr>
          <a:xfrm>
            <a:off x="9737266" y="6599374"/>
            <a:ext cx="6408060" cy="4582107"/>
          </a:xfrm>
          <a:prstGeom prst="rect">
            <a:avLst/>
          </a:prstGeom>
          <a:ln w="12700">
            <a:miter lim="400000"/>
          </a:ln>
        </p:spPr>
      </p:pic>
      <p:pic>
        <p:nvPicPr>
          <p:cNvPr id="182" name="Screen Shot 2022-07-18 at 09.35.34.png" descr="Screen Shot 2022-07-18 at 09.35.34.png"/>
          <p:cNvPicPr>
            <a:picLocks noChangeAspect="1"/>
          </p:cNvPicPr>
          <p:nvPr/>
        </p:nvPicPr>
        <p:blipFill>
          <a:blip r:embed="rId5"/>
          <a:stretch>
            <a:fillRect/>
          </a:stretch>
        </p:blipFill>
        <p:spPr>
          <a:xfrm>
            <a:off x="16137052" y="6491496"/>
            <a:ext cx="6025268" cy="425942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riggers"/>
          <p:cNvSpPr txBox="1">
            <a:spLocks noGrp="1"/>
          </p:cNvSpPr>
          <p:nvPr>
            <p:ph type="title"/>
          </p:nvPr>
        </p:nvSpPr>
        <p:spPr>
          <a:xfrm>
            <a:off x="1689100" y="138660"/>
            <a:ext cx="21005800" cy="2286001"/>
          </a:xfrm>
          <a:prstGeom prst="rect">
            <a:avLst/>
          </a:prstGeom>
        </p:spPr>
        <p:txBody>
          <a:bodyPr/>
          <a:lstStyle/>
          <a:p>
            <a:r>
              <a:t>Triggers</a:t>
            </a:r>
          </a:p>
        </p:txBody>
      </p:sp>
      <p:sp>
        <p:nvSpPr>
          <p:cNvPr id="185" name="Best product…"/>
          <p:cNvSpPr txBox="1">
            <a:spLocks noGrp="1"/>
          </p:cNvSpPr>
          <p:nvPr>
            <p:ph type="body" idx="1"/>
          </p:nvPr>
        </p:nvSpPr>
        <p:spPr>
          <a:xfrm>
            <a:off x="777954" y="2447981"/>
            <a:ext cx="23136929" cy="9296401"/>
          </a:xfrm>
          <a:prstGeom prst="rect">
            <a:avLst/>
          </a:prstGeom>
        </p:spPr>
        <p:txBody>
          <a:bodyPr anchor="t"/>
          <a:lstStyle/>
          <a:p>
            <a:pPr marL="0" indent="0" defTabSz="457200">
              <a:spcBef>
                <a:spcPts val="1200"/>
              </a:spcBef>
              <a:buSzTx/>
              <a:buNone/>
              <a:defRPr sz="5466" b="1">
                <a:latin typeface="Times Roman"/>
                <a:ea typeface="Times Roman"/>
                <a:cs typeface="Times Roman"/>
                <a:sym typeface="Times Roman"/>
              </a:defRPr>
            </a:pPr>
            <a:r>
              <a:t>Best product</a:t>
            </a:r>
          </a:p>
          <a:p>
            <a:pPr marL="0" indent="0" defTabSz="457200">
              <a:spcBef>
                <a:spcPts val="1200"/>
              </a:spcBef>
              <a:buSzTx/>
              <a:buNone/>
              <a:defRPr sz="3366">
                <a:latin typeface="Times Roman"/>
                <a:ea typeface="Times Roman"/>
                <a:cs typeface="Times Roman"/>
                <a:sym typeface="Times Roman"/>
              </a:defRPr>
            </a:pPr>
            <a:r>
              <a:t>For this trigger we have used the “salesForEachProduct” table that is initialized when a new product is created.</a:t>
            </a:r>
          </a:p>
          <a:p>
            <a:pPr marL="0" indent="0" defTabSz="457200">
              <a:spcBef>
                <a:spcPts val="1200"/>
              </a:spcBef>
              <a:buSzTx/>
              <a:buNone/>
              <a:defRPr sz="3366">
                <a:latin typeface="Times Roman"/>
                <a:ea typeface="Times Roman"/>
                <a:cs typeface="Times Roman"/>
                <a:sym typeface="Times Roman"/>
              </a:defRPr>
            </a:pPr>
            <a:r>
              <a:t>This table is updated when a product is sold with the amount updated adding the order amount corresponding to the product.</a:t>
            </a:r>
          </a:p>
          <a:p>
            <a:pPr marL="0" indent="0" defTabSz="457200">
              <a:spcBef>
                <a:spcPts val="1200"/>
              </a:spcBef>
              <a:buSzTx/>
              <a:buNone/>
              <a:defRPr sz="3366">
                <a:latin typeface="Times Roman"/>
                <a:ea typeface="Times Roman"/>
                <a:cs typeface="Times Roman"/>
                <a:sym typeface="Times Roman"/>
              </a:defRPr>
            </a:pPr>
            <a:r>
              <a:t>The best product is found trough a query, getting the product with the max amount.</a:t>
            </a:r>
          </a:p>
        </p:txBody>
      </p:sp>
      <p:pic>
        <p:nvPicPr>
          <p:cNvPr id="186" name="Screen Shot 2022-07-18 at 09.43.54.png" descr="Screen Shot 2022-07-18 at 09.43.54.png"/>
          <p:cNvPicPr>
            <a:picLocks noChangeAspect="1"/>
          </p:cNvPicPr>
          <p:nvPr/>
        </p:nvPicPr>
        <p:blipFill>
          <a:blip r:embed="rId2"/>
          <a:stretch>
            <a:fillRect/>
          </a:stretch>
        </p:blipFill>
        <p:spPr>
          <a:xfrm>
            <a:off x="1804959" y="6710780"/>
            <a:ext cx="6477001" cy="4191001"/>
          </a:xfrm>
          <a:prstGeom prst="rect">
            <a:avLst/>
          </a:prstGeom>
          <a:ln w="12700">
            <a:miter lim="400000"/>
          </a:ln>
        </p:spPr>
      </p:pic>
      <p:pic>
        <p:nvPicPr>
          <p:cNvPr id="187" name="Screen Shot 2022-07-18 at 09.46.21.png" descr="Screen Shot 2022-07-18 at 09.46.21.png"/>
          <p:cNvPicPr>
            <a:picLocks noChangeAspect="1"/>
          </p:cNvPicPr>
          <p:nvPr/>
        </p:nvPicPr>
        <p:blipFill>
          <a:blip r:embed="rId3"/>
          <a:stretch>
            <a:fillRect/>
          </a:stretch>
        </p:blipFill>
        <p:spPr>
          <a:xfrm>
            <a:off x="9531206" y="6488530"/>
            <a:ext cx="10858501" cy="46355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ORM design"/>
          <p:cNvSpPr txBox="1">
            <a:spLocks noGrp="1"/>
          </p:cNvSpPr>
          <p:nvPr>
            <p:ph type="title"/>
          </p:nvPr>
        </p:nvSpPr>
        <p:spPr>
          <a:xfrm>
            <a:off x="1689100" y="5541289"/>
            <a:ext cx="21005801" cy="2286001"/>
          </a:xfrm>
          <a:prstGeom prst="rect">
            <a:avLst/>
          </a:prstGeom>
        </p:spPr>
        <p:txBody>
          <a:bodyPr/>
          <a:lstStyle/>
          <a:p>
            <a:r>
              <a:t>ORM design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creen Shot 2022-07-18 at 10.33.44.png" descr="Screen Shot 2022-07-18 at 10.33.44.png"/>
          <p:cNvPicPr>
            <a:picLocks noChangeAspect="1"/>
          </p:cNvPicPr>
          <p:nvPr/>
        </p:nvPicPr>
        <p:blipFill>
          <a:blip r:embed="rId2"/>
          <a:stretch>
            <a:fillRect/>
          </a:stretch>
        </p:blipFill>
        <p:spPr>
          <a:xfrm>
            <a:off x="1395069" y="224830"/>
            <a:ext cx="23339296" cy="1326634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22-07-18 at 10.34.00.png" descr="Screen Shot 2022-07-18 at 10.34.00.png"/>
          <p:cNvPicPr>
            <a:picLocks noChangeAspect="1"/>
          </p:cNvPicPr>
          <p:nvPr/>
        </p:nvPicPr>
        <p:blipFill>
          <a:blip r:embed="rId2"/>
          <a:stretch>
            <a:fillRect/>
          </a:stretch>
        </p:blipFill>
        <p:spPr>
          <a:xfrm>
            <a:off x="1334195" y="0"/>
            <a:ext cx="22794782" cy="13716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dex"/>
          <p:cNvSpPr txBox="1">
            <a:spLocks noGrp="1"/>
          </p:cNvSpPr>
          <p:nvPr>
            <p:ph type="title"/>
          </p:nvPr>
        </p:nvSpPr>
        <p:spPr>
          <a:prstGeom prst="rect">
            <a:avLst/>
          </a:prstGeom>
        </p:spPr>
        <p:txBody>
          <a:bodyPr/>
          <a:lstStyle/>
          <a:p>
            <a:r>
              <a:t>Index</a:t>
            </a:r>
          </a:p>
        </p:txBody>
      </p:sp>
      <p:sp>
        <p:nvSpPr>
          <p:cNvPr id="123" name="Specification…"/>
          <p:cNvSpPr txBox="1">
            <a:spLocks noGrp="1"/>
          </p:cNvSpPr>
          <p:nvPr>
            <p:ph type="body" idx="1"/>
          </p:nvPr>
        </p:nvSpPr>
        <p:spPr>
          <a:xfrm>
            <a:off x="1689099" y="3098800"/>
            <a:ext cx="21005801" cy="9296401"/>
          </a:xfrm>
          <a:prstGeom prst="rect">
            <a:avLst/>
          </a:prstGeom>
        </p:spPr>
        <p:txBody>
          <a:bodyPr anchor="t"/>
          <a:lstStyle/>
          <a:p>
            <a:pPr marL="573259" indent="-573259" defTabSz="457200">
              <a:spcBef>
                <a:spcPts val="1200"/>
              </a:spcBef>
              <a:defRPr sz="5533">
                <a:latin typeface="Times Roman"/>
                <a:ea typeface="Times Roman"/>
                <a:cs typeface="Times Roman"/>
                <a:sym typeface="Times Roman"/>
              </a:defRPr>
            </a:pPr>
            <a:r>
              <a:t>Specification </a:t>
            </a:r>
            <a:endParaRPr sz="3800"/>
          </a:p>
          <a:p>
            <a:pPr marL="573259" indent="-573259" defTabSz="457200">
              <a:spcBef>
                <a:spcPts val="1200"/>
              </a:spcBef>
              <a:defRPr sz="5533">
                <a:latin typeface="Times Roman"/>
                <a:ea typeface="Times Roman"/>
                <a:cs typeface="Times Roman"/>
                <a:sym typeface="Times Roman"/>
              </a:defRPr>
            </a:pPr>
            <a:r>
              <a:t>Conceptual (ER) and logical data models </a:t>
            </a:r>
            <a:endParaRPr sz="3800"/>
          </a:p>
          <a:p>
            <a:pPr marL="573259" indent="-573259" defTabSz="457200">
              <a:spcBef>
                <a:spcPts val="1200"/>
              </a:spcBef>
              <a:defRPr sz="5533">
                <a:latin typeface="Times Roman"/>
                <a:ea typeface="Times Roman"/>
                <a:cs typeface="Times Roman"/>
                <a:sym typeface="Times Roman"/>
              </a:defRPr>
            </a:pPr>
            <a:r>
              <a:t>Trigger design and code </a:t>
            </a:r>
            <a:endParaRPr sz="3800"/>
          </a:p>
          <a:p>
            <a:pPr marL="573259" indent="-573259" defTabSz="457200">
              <a:spcBef>
                <a:spcPts val="1200"/>
              </a:spcBef>
              <a:defRPr sz="5533">
                <a:latin typeface="Times Roman"/>
                <a:ea typeface="Times Roman"/>
                <a:cs typeface="Times Roman"/>
                <a:sym typeface="Times Roman"/>
              </a:defRPr>
            </a:pPr>
            <a:r>
              <a:t>ORM relationship design with explanations </a:t>
            </a:r>
            <a:endParaRPr sz="3800"/>
          </a:p>
          <a:p>
            <a:pPr marL="573259" indent="-573259" defTabSz="457200">
              <a:spcBef>
                <a:spcPts val="1200"/>
              </a:spcBef>
              <a:defRPr sz="5533">
                <a:latin typeface="Times Roman"/>
                <a:ea typeface="Times Roman"/>
                <a:cs typeface="Times Roman"/>
                <a:sym typeface="Times Roman"/>
              </a:defRPr>
            </a:pPr>
            <a:r>
              <a:t>Entities code </a:t>
            </a:r>
            <a:endParaRPr sz="3800"/>
          </a:p>
          <a:p>
            <a:pPr marL="573259" indent="-573259" defTabSz="457200">
              <a:spcBef>
                <a:spcPts val="1200"/>
              </a:spcBef>
              <a:defRPr sz="5533">
                <a:latin typeface="Times Roman"/>
                <a:ea typeface="Times Roman"/>
                <a:cs typeface="Times Roman"/>
                <a:sym typeface="Times Roman"/>
              </a:defRPr>
            </a:pPr>
            <a:r>
              <a:t>Interface diagrams or functional analysis of the specifications </a:t>
            </a:r>
            <a:endParaRPr sz="3800"/>
          </a:p>
          <a:p>
            <a:pPr marL="573259" indent="-573259" defTabSz="457200">
              <a:spcBef>
                <a:spcPts val="1200"/>
              </a:spcBef>
              <a:defRPr sz="5533">
                <a:latin typeface="Times Roman"/>
                <a:ea typeface="Times Roman"/>
                <a:cs typeface="Times Roman"/>
                <a:sym typeface="Times Roman"/>
              </a:defRPr>
            </a:pPr>
            <a:r>
              <a:t>List of components </a:t>
            </a:r>
            <a:endParaRPr sz="3800"/>
          </a:p>
          <a:p>
            <a:pPr marL="573259" indent="-573259" defTabSz="457200">
              <a:spcBef>
                <a:spcPts val="1200"/>
              </a:spcBef>
              <a:defRPr sz="5533">
                <a:latin typeface="Times Roman"/>
                <a:ea typeface="Times Roman"/>
                <a:cs typeface="Times Roman"/>
                <a:sym typeface="Times Roman"/>
              </a:defRPr>
            </a:pPr>
            <a:r>
              <a:t>UML sequence diagrams (optional, only for salient events)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Screen Shot 2022-07-18 at 10.34.38.png" descr="Screen Shot 2022-07-18 at 10.34.38.png"/>
          <p:cNvPicPr>
            <a:picLocks noChangeAspect="1"/>
          </p:cNvPicPr>
          <p:nvPr/>
        </p:nvPicPr>
        <p:blipFill>
          <a:blip r:embed="rId2"/>
          <a:stretch>
            <a:fillRect/>
          </a:stretch>
        </p:blipFill>
        <p:spPr>
          <a:xfrm>
            <a:off x="1068495" y="610842"/>
            <a:ext cx="22707762" cy="1249431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Screen Shot 2022-07-18 at 10.35.28.png" descr="Screen Shot 2022-07-18 at 10.35.28.png"/>
          <p:cNvPicPr>
            <a:picLocks noChangeAspect="1"/>
          </p:cNvPicPr>
          <p:nvPr/>
        </p:nvPicPr>
        <p:blipFill>
          <a:blip r:embed="rId2"/>
          <a:stretch>
            <a:fillRect/>
          </a:stretch>
        </p:blipFill>
        <p:spPr>
          <a:xfrm>
            <a:off x="2386612" y="361040"/>
            <a:ext cx="21181285" cy="120926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Screen Shot 2022-07-18 at 10.37.09.png" descr="Screen Shot 2022-07-18 at 10.37.09.png"/>
          <p:cNvPicPr>
            <a:picLocks noChangeAspect="1"/>
          </p:cNvPicPr>
          <p:nvPr/>
        </p:nvPicPr>
        <p:blipFill>
          <a:blip r:embed="rId2"/>
          <a:stretch>
            <a:fillRect/>
          </a:stretch>
        </p:blipFill>
        <p:spPr>
          <a:xfrm>
            <a:off x="1241152" y="709879"/>
            <a:ext cx="21901696" cy="1188001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Screen Shot 2022-07-18 at 10.38.35.png" descr="Screen Shot 2022-07-18 at 10.38.35.png"/>
          <p:cNvPicPr>
            <a:picLocks noChangeAspect="1"/>
          </p:cNvPicPr>
          <p:nvPr/>
        </p:nvPicPr>
        <p:blipFill>
          <a:blip r:embed="rId2"/>
          <a:stretch>
            <a:fillRect/>
          </a:stretch>
        </p:blipFill>
        <p:spPr>
          <a:xfrm>
            <a:off x="1178654" y="495059"/>
            <a:ext cx="23709118" cy="1272588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Screen Shot 2022-07-18 at 10.38.49.png" descr="Screen Shot 2022-07-18 at 10.38.49.png"/>
          <p:cNvPicPr>
            <a:picLocks noChangeAspect="1"/>
          </p:cNvPicPr>
          <p:nvPr/>
        </p:nvPicPr>
        <p:blipFill>
          <a:blip r:embed="rId2"/>
          <a:stretch>
            <a:fillRect/>
          </a:stretch>
        </p:blipFill>
        <p:spPr>
          <a:xfrm>
            <a:off x="1532431" y="511368"/>
            <a:ext cx="22746886" cy="1326744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lert Entity"/>
          <p:cNvSpPr txBox="1">
            <a:spLocks noGrp="1"/>
          </p:cNvSpPr>
          <p:nvPr>
            <p:ph type="title"/>
          </p:nvPr>
        </p:nvSpPr>
        <p:spPr>
          <a:prstGeom prst="rect">
            <a:avLst/>
          </a:prstGeom>
        </p:spPr>
        <p:txBody>
          <a:bodyPr/>
          <a:lstStyle/>
          <a:p>
            <a:r>
              <a:t>Alert Entity</a:t>
            </a:r>
          </a:p>
        </p:txBody>
      </p:sp>
      <p:pic>
        <p:nvPicPr>
          <p:cNvPr id="206" name="Screen Shot 2022-07-18 at 10.02.05.png" descr="Screen Shot 2022-07-18 at 10.02.05.png"/>
          <p:cNvPicPr>
            <a:picLocks noChangeAspect="1"/>
          </p:cNvPicPr>
          <p:nvPr/>
        </p:nvPicPr>
        <p:blipFill>
          <a:blip r:embed="rId2"/>
          <a:stretch>
            <a:fillRect/>
          </a:stretch>
        </p:blipFill>
        <p:spPr>
          <a:xfrm>
            <a:off x="6347319" y="2349409"/>
            <a:ext cx="11689362" cy="1079518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mployee Entity"/>
          <p:cNvSpPr txBox="1">
            <a:spLocks noGrp="1"/>
          </p:cNvSpPr>
          <p:nvPr>
            <p:ph type="title"/>
          </p:nvPr>
        </p:nvSpPr>
        <p:spPr>
          <a:prstGeom prst="rect">
            <a:avLst/>
          </a:prstGeom>
        </p:spPr>
        <p:txBody>
          <a:bodyPr/>
          <a:lstStyle/>
          <a:p>
            <a:r>
              <a:t>Employee Entity</a:t>
            </a:r>
          </a:p>
        </p:txBody>
      </p:sp>
      <p:pic>
        <p:nvPicPr>
          <p:cNvPr id="209" name="Screen Shot 2022-07-17 at 23.16.01.png" descr="Screen Shot 2022-07-17 at 23.16.01.png"/>
          <p:cNvPicPr>
            <a:picLocks noChangeAspect="1"/>
          </p:cNvPicPr>
          <p:nvPr/>
        </p:nvPicPr>
        <p:blipFill>
          <a:blip r:embed="rId2"/>
          <a:stretch>
            <a:fillRect/>
          </a:stretch>
        </p:blipFill>
        <p:spPr>
          <a:xfrm>
            <a:off x="4714900" y="2504492"/>
            <a:ext cx="14954200" cy="993386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Order Entity"/>
          <p:cNvSpPr txBox="1">
            <a:spLocks noGrp="1"/>
          </p:cNvSpPr>
          <p:nvPr>
            <p:ph type="title"/>
          </p:nvPr>
        </p:nvSpPr>
        <p:spPr>
          <a:prstGeom prst="rect">
            <a:avLst/>
          </a:prstGeom>
        </p:spPr>
        <p:txBody>
          <a:bodyPr/>
          <a:lstStyle/>
          <a:p>
            <a:r>
              <a:t>Order Entity</a:t>
            </a:r>
          </a:p>
        </p:txBody>
      </p:sp>
      <p:pic>
        <p:nvPicPr>
          <p:cNvPr id="212" name="Screen Shot 2022-07-18 at 10.04.00.png" descr="Screen Shot 2022-07-18 at 10.04.00.png"/>
          <p:cNvPicPr>
            <a:picLocks noChangeAspect="1"/>
          </p:cNvPicPr>
          <p:nvPr/>
        </p:nvPicPr>
        <p:blipFill>
          <a:blip r:embed="rId2"/>
          <a:stretch>
            <a:fillRect/>
          </a:stretch>
        </p:blipFill>
        <p:spPr>
          <a:xfrm>
            <a:off x="1224204" y="2321190"/>
            <a:ext cx="14743477" cy="10851620"/>
          </a:xfrm>
          <a:prstGeom prst="rect">
            <a:avLst/>
          </a:prstGeom>
          <a:ln w="12700">
            <a:miter lim="400000"/>
          </a:ln>
        </p:spPr>
      </p:pic>
      <p:pic>
        <p:nvPicPr>
          <p:cNvPr id="213" name="Screen Shot 2022-07-18 at 10.04.27.png" descr="Screen Shot 2022-07-18 at 10.04.27.png"/>
          <p:cNvPicPr>
            <a:picLocks noChangeAspect="1"/>
          </p:cNvPicPr>
          <p:nvPr/>
        </p:nvPicPr>
        <p:blipFill>
          <a:blip r:embed="rId3"/>
          <a:stretch>
            <a:fillRect/>
          </a:stretch>
        </p:blipFill>
        <p:spPr>
          <a:xfrm>
            <a:off x="11163410" y="7804076"/>
            <a:ext cx="8173275" cy="527750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roduct Entity"/>
          <p:cNvSpPr txBox="1">
            <a:spLocks noGrp="1"/>
          </p:cNvSpPr>
          <p:nvPr>
            <p:ph type="title"/>
          </p:nvPr>
        </p:nvSpPr>
        <p:spPr>
          <a:prstGeom prst="rect">
            <a:avLst/>
          </a:prstGeom>
        </p:spPr>
        <p:txBody>
          <a:bodyPr/>
          <a:lstStyle/>
          <a:p>
            <a:r>
              <a:t>Product Entity</a:t>
            </a:r>
          </a:p>
        </p:txBody>
      </p:sp>
      <p:pic>
        <p:nvPicPr>
          <p:cNvPr id="216" name="Screen Shot 2022-07-18 at 10.05.42.png" descr="Screen Shot 2022-07-18 at 10.05.42.png"/>
          <p:cNvPicPr>
            <a:picLocks noChangeAspect="1"/>
          </p:cNvPicPr>
          <p:nvPr/>
        </p:nvPicPr>
        <p:blipFill>
          <a:blip r:embed="rId2"/>
          <a:stretch>
            <a:fillRect/>
          </a:stretch>
        </p:blipFill>
        <p:spPr>
          <a:xfrm>
            <a:off x="5877073" y="2468106"/>
            <a:ext cx="12629854" cy="1010388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ervice Entity"/>
          <p:cNvSpPr txBox="1">
            <a:spLocks noGrp="1"/>
          </p:cNvSpPr>
          <p:nvPr>
            <p:ph type="title"/>
          </p:nvPr>
        </p:nvSpPr>
        <p:spPr>
          <a:prstGeom prst="rect">
            <a:avLst/>
          </a:prstGeom>
        </p:spPr>
        <p:txBody>
          <a:bodyPr/>
          <a:lstStyle/>
          <a:p>
            <a:r>
              <a:t>Service Entity</a:t>
            </a:r>
          </a:p>
        </p:txBody>
      </p:sp>
      <p:pic>
        <p:nvPicPr>
          <p:cNvPr id="219" name="Screen Shot 2022-07-18 at 10.01.04.png" descr="Screen Shot 2022-07-18 at 10.01.04.png"/>
          <p:cNvPicPr>
            <a:picLocks noChangeAspect="1"/>
          </p:cNvPicPr>
          <p:nvPr/>
        </p:nvPicPr>
        <p:blipFill>
          <a:blip r:embed="rId2"/>
          <a:stretch>
            <a:fillRect/>
          </a:stretch>
        </p:blipFill>
        <p:spPr>
          <a:xfrm>
            <a:off x="5435244" y="3179933"/>
            <a:ext cx="13513512" cy="913413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pecification"/>
          <p:cNvSpPr txBox="1">
            <a:spLocks noGrp="1"/>
          </p:cNvSpPr>
          <p:nvPr>
            <p:ph type="title"/>
          </p:nvPr>
        </p:nvSpPr>
        <p:spPr>
          <a:prstGeom prst="rect">
            <a:avLst/>
          </a:prstGeom>
        </p:spPr>
        <p:txBody>
          <a:bodyPr/>
          <a:lstStyle/>
          <a:p>
            <a:r>
              <a:t>Specification</a:t>
            </a:r>
          </a:p>
        </p:txBody>
      </p:sp>
      <p:sp>
        <p:nvSpPr>
          <p:cNvPr id="126" name="USER APPLICATION…"/>
          <p:cNvSpPr txBox="1">
            <a:spLocks noGrp="1"/>
          </p:cNvSpPr>
          <p:nvPr>
            <p:ph type="body" idx="1"/>
          </p:nvPr>
        </p:nvSpPr>
        <p:spPr>
          <a:xfrm>
            <a:off x="1689100" y="2321898"/>
            <a:ext cx="21005801" cy="11241499"/>
          </a:xfrm>
          <a:prstGeom prst="rect">
            <a:avLst/>
          </a:prstGeom>
        </p:spPr>
        <p:txBody>
          <a:bodyPr/>
          <a:lstStyle/>
          <a:p>
            <a:pPr marL="0" indent="0" defTabSz="396239">
              <a:spcBef>
                <a:spcPts val="2800"/>
              </a:spcBef>
              <a:buSzTx/>
              <a:buNone/>
              <a:defRPr sz="3216" b="1"/>
            </a:pPr>
            <a:r>
              <a:t>USER APPLICATION</a:t>
            </a:r>
          </a:p>
          <a:p>
            <a:pPr marL="0" indent="0" defTabSz="396239">
              <a:spcBef>
                <a:spcPts val="2800"/>
              </a:spcBef>
              <a:buSzTx/>
              <a:buNone/>
              <a:defRPr sz="2832"/>
            </a:pPr>
            <a:r>
              <a:t>From the Home page, the user can access a Buy Service page for purchasing a service package and thus creating a service subscription. The Buy Service page contains a form for purchasing a service package. The form allows the user to select one package from the list of available ones and choose the validity period duration and the optional products to buy together with the chosen service. The form also allows the user to select the start date of his/her subscription. After choosing the service packages, the validity period and (0 or more) optional products, the user can press a CONFIRM button. The application displays a CONFIRMATION page that summarizes the details of the chosen service package, the validity period, the optional products and the total price to be pre-paid: (monthly fee of service package * number of months) + (sum of monthly fees of options * number of months). </a:t>
            </a:r>
          </a:p>
          <a:p>
            <a:pPr marL="0" indent="0" defTabSz="396239">
              <a:spcBef>
                <a:spcPts val="2800"/>
              </a:spcBef>
              <a:buSzTx/>
              <a:buNone/>
              <a:defRPr sz="2832"/>
            </a:pPr>
            <a:r>
              <a:t>If the user has already logged in, the CONFIRMATION page displays a BUY button. If the user has not logged in, the CONFIRMATION page displays a link to the login page and a link to the REGISTRATION page. After either logging in or registering and immediately logging in, the CONFIRMATION page is redisplayed with all the confirmed details and the BUY button. </a:t>
            </a:r>
          </a:p>
          <a:p>
            <a:pPr marL="0" indent="0" defTabSz="396239">
              <a:spcBef>
                <a:spcPts val="2800"/>
              </a:spcBef>
              <a:buSzTx/>
              <a:buNone/>
              <a:defRPr sz="2832"/>
            </a:pPr>
            <a:r>
              <a:t>When the user presses the BUY button, an order is created. The order has an ID and a date and hour of creation. It is associated with the user and with the service package, its validity period and the chosen optional products. It also contains the total value (as in the CONFIRMATION page) and the start date of the subscription. After creating the order, the application bills the customer by calling an external service. If the external service accepts the billing, the order is marked as valid and a service activation schedule is created for the user. A service activation schedule is a record of the services and optional products to activate for the user with their date of activation and date of deactivation. If the external service rejects the billing, the order is put in the rejected status and the user is flagged as insolvent. When an insolvent user logs in, the home page also contains the list of rejected orders. The user can select one of such orders, access the CONFIRMATION page, press the BUY button and attempt the payment again. When the same user causes three failed payments, an alert is created in a dedicated auditing table, with the user Id, username, email, and the amount, date and time of the last rejection.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ixedInternetService Entity"/>
          <p:cNvSpPr txBox="1">
            <a:spLocks noGrp="1"/>
          </p:cNvSpPr>
          <p:nvPr>
            <p:ph type="title"/>
          </p:nvPr>
        </p:nvSpPr>
        <p:spPr>
          <a:prstGeom prst="rect">
            <a:avLst/>
          </a:prstGeom>
        </p:spPr>
        <p:txBody>
          <a:bodyPr/>
          <a:lstStyle/>
          <a:p>
            <a:r>
              <a:t>FixedInternetService Entity</a:t>
            </a:r>
          </a:p>
        </p:txBody>
      </p:sp>
      <p:pic>
        <p:nvPicPr>
          <p:cNvPr id="222" name="Screen Shot 2022-07-17 at 23.21.39.png" descr="Screen Shot 2022-07-17 at 23.21.39.png"/>
          <p:cNvPicPr>
            <a:picLocks noChangeAspect="1"/>
          </p:cNvPicPr>
          <p:nvPr/>
        </p:nvPicPr>
        <p:blipFill>
          <a:blip r:embed="rId2"/>
          <a:stretch>
            <a:fillRect/>
          </a:stretch>
        </p:blipFill>
        <p:spPr>
          <a:xfrm>
            <a:off x="7118350" y="3912486"/>
            <a:ext cx="10147300" cy="54229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FixedPhoneService Entity"/>
          <p:cNvSpPr txBox="1">
            <a:spLocks noGrp="1"/>
          </p:cNvSpPr>
          <p:nvPr>
            <p:ph type="title"/>
          </p:nvPr>
        </p:nvSpPr>
        <p:spPr>
          <a:prstGeom prst="rect">
            <a:avLst/>
          </a:prstGeom>
        </p:spPr>
        <p:txBody>
          <a:bodyPr/>
          <a:lstStyle/>
          <a:p>
            <a:r>
              <a:t>FixedPhoneService Entity</a:t>
            </a:r>
          </a:p>
        </p:txBody>
      </p:sp>
      <p:pic>
        <p:nvPicPr>
          <p:cNvPr id="225" name="Screen Shot 2022-07-17 at 23.22.56.png" descr="Screen Shot 2022-07-17 at 23.22.56.png"/>
          <p:cNvPicPr>
            <a:picLocks noChangeAspect="1"/>
          </p:cNvPicPr>
          <p:nvPr/>
        </p:nvPicPr>
        <p:blipFill>
          <a:blip r:embed="rId2"/>
          <a:stretch>
            <a:fillRect/>
          </a:stretch>
        </p:blipFill>
        <p:spPr>
          <a:xfrm>
            <a:off x="5498136" y="5606810"/>
            <a:ext cx="13387728" cy="250238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MobileInternetService Entity"/>
          <p:cNvSpPr txBox="1">
            <a:spLocks noGrp="1"/>
          </p:cNvSpPr>
          <p:nvPr>
            <p:ph type="title"/>
          </p:nvPr>
        </p:nvSpPr>
        <p:spPr>
          <a:prstGeom prst="rect">
            <a:avLst/>
          </a:prstGeom>
        </p:spPr>
        <p:txBody>
          <a:bodyPr/>
          <a:lstStyle/>
          <a:p>
            <a:r>
              <a:t>MobileInternetService Entity</a:t>
            </a:r>
          </a:p>
        </p:txBody>
      </p:sp>
      <p:pic>
        <p:nvPicPr>
          <p:cNvPr id="228" name="Screen Shot 2022-07-17 at 23.23.24.png" descr="Screen Shot 2022-07-17 at 23.23.24.png"/>
          <p:cNvPicPr>
            <a:picLocks noChangeAspect="1"/>
          </p:cNvPicPr>
          <p:nvPr/>
        </p:nvPicPr>
        <p:blipFill>
          <a:blip r:embed="rId2"/>
          <a:stretch>
            <a:fillRect/>
          </a:stretch>
        </p:blipFill>
        <p:spPr>
          <a:xfrm>
            <a:off x="5823950" y="4508217"/>
            <a:ext cx="12736100" cy="469956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MobilePhoneService Entity"/>
          <p:cNvSpPr txBox="1">
            <a:spLocks noGrp="1"/>
          </p:cNvSpPr>
          <p:nvPr>
            <p:ph type="title"/>
          </p:nvPr>
        </p:nvSpPr>
        <p:spPr>
          <a:prstGeom prst="rect">
            <a:avLst/>
          </a:prstGeom>
        </p:spPr>
        <p:txBody>
          <a:bodyPr/>
          <a:lstStyle/>
          <a:p>
            <a:r>
              <a:t>MobilePhoneService Entity</a:t>
            </a:r>
          </a:p>
        </p:txBody>
      </p:sp>
      <p:pic>
        <p:nvPicPr>
          <p:cNvPr id="231" name="Screen Shot 2022-07-17 at 23.23.49.png" descr="Screen Shot 2022-07-17 at 23.23.49.png"/>
          <p:cNvPicPr>
            <a:picLocks noChangeAspect="1"/>
          </p:cNvPicPr>
          <p:nvPr/>
        </p:nvPicPr>
        <p:blipFill>
          <a:blip r:embed="rId2"/>
          <a:stretch>
            <a:fillRect/>
          </a:stretch>
        </p:blipFill>
        <p:spPr>
          <a:xfrm>
            <a:off x="7106561" y="4168378"/>
            <a:ext cx="10852942" cy="65797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ervicePackage Entity"/>
          <p:cNvSpPr txBox="1">
            <a:spLocks noGrp="1"/>
          </p:cNvSpPr>
          <p:nvPr>
            <p:ph type="title"/>
          </p:nvPr>
        </p:nvSpPr>
        <p:spPr>
          <a:prstGeom prst="rect">
            <a:avLst/>
          </a:prstGeom>
        </p:spPr>
        <p:txBody>
          <a:bodyPr/>
          <a:lstStyle/>
          <a:p>
            <a:r>
              <a:t>ServicePackage Entity</a:t>
            </a:r>
          </a:p>
        </p:txBody>
      </p:sp>
      <p:pic>
        <p:nvPicPr>
          <p:cNvPr id="234" name="Screen Shot 2022-07-18 at 10.07.05.png" descr="Screen Shot 2022-07-18 at 10.07.05.png"/>
          <p:cNvPicPr>
            <a:picLocks noChangeAspect="1"/>
          </p:cNvPicPr>
          <p:nvPr/>
        </p:nvPicPr>
        <p:blipFill>
          <a:blip r:embed="rId2"/>
          <a:stretch>
            <a:fillRect/>
          </a:stretch>
        </p:blipFill>
        <p:spPr>
          <a:xfrm>
            <a:off x="5572145" y="2335089"/>
            <a:ext cx="13239710" cy="1082382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User Entity"/>
          <p:cNvSpPr txBox="1">
            <a:spLocks noGrp="1"/>
          </p:cNvSpPr>
          <p:nvPr>
            <p:ph type="title"/>
          </p:nvPr>
        </p:nvSpPr>
        <p:spPr>
          <a:prstGeom prst="rect">
            <a:avLst/>
          </a:prstGeom>
        </p:spPr>
        <p:txBody>
          <a:bodyPr/>
          <a:lstStyle/>
          <a:p>
            <a:r>
              <a:t>User Entity</a:t>
            </a:r>
          </a:p>
        </p:txBody>
      </p:sp>
      <p:pic>
        <p:nvPicPr>
          <p:cNvPr id="237" name="Screen Shot 2022-07-18 at 10.08.55.png" descr="Screen Shot 2022-07-18 at 10.08.55.png"/>
          <p:cNvPicPr>
            <a:picLocks noChangeAspect="1"/>
          </p:cNvPicPr>
          <p:nvPr/>
        </p:nvPicPr>
        <p:blipFill>
          <a:blip r:embed="rId2"/>
          <a:stretch>
            <a:fillRect/>
          </a:stretch>
        </p:blipFill>
        <p:spPr>
          <a:xfrm>
            <a:off x="759345" y="2643985"/>
            <a:ext cx="13733615" cy="10206030"/>
          </a:xfrm>
          <a:prstGeom prst="rect">
            <a:avLst/>
          </a:prstGeom>
          <a:ln w="12700">
            <a:miter lim="400000"/>
          </a:ln>
        </p:spPr>
      </p:pic>
      <p:pic>
        <p:nvPicPr>
          <p:cNvPr id="238" name="Screen Shot 2022-07-18 at 10.09.20.png" descr="Screen Shot 2022-07-18 at 10.09.20.png"/>
          <p:cNvPicPr>
            <a:picLocks noChangeAspect="1"/>
          </p:cNvPicPr>
          <p:nvPr/>
        </p:nvPicPr>
        <p:blipFill>
          <a:blip r:embed="rId3"/>
          <a:stretch>
            <a:fillRect/>
          </a:stretch>
        </p:blipFill>
        <p:spPr>
          <a:xfrm>
            <a:off x="9147208" y="9060084"/>
            <a:ext cx="13182218" cy="329142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ValidityPeriod Entity"/>
          <p:cNvSpPr txBox="1">
            <a:spLocks noGrp="1"/>
          </p:cNvSpPr>
          <p:nvPr>
            <p:ph type="title"/>
          </p:nvPr>
        </p:nvSpPr>
        <p:spPr>
          <a:prstGeom prst="rect">
            <a:avLst/>
          </a:prstGeom>
        </p:spPr>
        <p:txBody>
          <a:bodyPr/>
          <a:lstStyle/>
          <a:p>
            <a:r>
              <a:t>ValidityPeriod Entity</a:t>
            </a:r>
          </a:p>
        </p:txBody>
      </p:sp>
      <p:pic>
        <p:nvPicPr>
          <p:cNvPr id="241" name="Screen Shot 2022-07-18 at 10.10.20.png" descr="Screen Shot 2022-07-18 at 10.10.20.png"/>
          <p:cNvPicPr>
            <a:picLocks noChangeAspect="1"/>
          </p:cNvPicPr>
          <p:nvPr/>
        </p:nvPicPr>
        <p:blipFill>
          <a:blip r:embed="rId2"/>
          <a:stretch>
            <a:fillRect/>
          </a:stretch>
        </p:blipFill>
        <p:spPr>
          <a:xfrm>
            <a:off x="3917939" y="3439018"/>
            <a:ext cx="16548122" cy="8615964"/>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Functional analysis of the interaction"/>
          <p:cNvSpPr txBox="1">
            <a:spLocks noGrp="1"/>
          </p:cNvSpPr>
          <p:nvPr>
            <p:ph type="title"/>
          </p:nvPr>
        </p:nvSpPr>
        <p:spPr>
          <a:prstGeom prst="rect">
            <a:avLst/>
          </a:prstGeom>
        </p:spPr>
        <p:txBody>
          <a:bodyPr/>
          <a:lstStyle>
            <a:lvl1pPr defTabSz="709930">
              <a:defRPr sz="9632"/>
            </a:lvl1pPr>
          </a:lstStyle>
          <a:p>
            <a:r>
              <a:t>Functional analysis of the interaction</a:t>
            </a:r>
          </a:p>
        </p:txBody>
      </p:sp>
      <p:sp>
        <p:nvSpPr>
          <p:cNvPr id="244" name="A web application allows the management of a telecommunication services provider both client and employee side.…"/>
          <p:cNvSpPr txBox="1">
            <a:spLocks noGrp="1"/>
          </p:cNvSpPr>
          <p:nvPr>
            <p:ph type="body" idx="1"/>
          </p:nvPr>
        </p:nvSpPr>
        <p:spPr>
          <a:xfrm>
            <a:off x="542588" y="2391887"/>
            <a:ext cx="23571471" cy="11204505"/>
          </a:xfrm>
          <a:prstGeom prst="rect">
            <a:avLst/>
          </a:prstGeom>
        </p:spPr>
        <p:txBody>
          <a:bodyPr anchor="t"/>
          <a:lstStyle/>
          <a:p>
            <a:pPr marL="0" indent="0" defTabSz="182880">
              <a:spcBef>
                <a:spcPts val="400"/>
              </a:spcBef>
              <a:buSzTx/>
              <a:buNone/>
              <a:defRPr sz="2573">
                <a:latin typeface="Times Roman"/>
                <a:ea typeface="Times Roman"/>
                <a:cs typeface="Times Roman"/>
                <a:sym typeface="Times Roman"/>
              </a:defRPr>
            </a:pPr>
            <a:r>
              <a:t>A web application allows the management of a telecommunication services provider both client and employee side.</a:t>
            </a:r>
          </a:p>
          <a:p>
            <a:pPr marL="0" indent="0" defTabSz="182880">
              <a:spcBef>
                <a:spcPts val="400"/>
              </a:spcBef>
              <a:buSzTx/>
              <a:buNone/>
              <a:defRPr sz="2573" b="1">
                <a:latin typeface="Times Roman"/>
                <a:ea typeface="Times Roman"/>
                <a:cs typeface="Times Roman"/>
                <a:sym typeface="Times Roman"/>
              </a:defRPr>
            </a:pPr>
            <a:endParaRPr/>
          </a:p>
          <a:p>
            <a:pPr marL="0" indent="0" defTabSz="182880">
              <a:spcBef>
                <a:spcPts val="400"/>
              </a:spcBef>
              <a:buSzTx/>
              <a:buNone/>
              <a:defRPr sz="2573" b="1">
                <a:latin typeface="Times Roman"/>
                <a:ea typeface="Times Roman"/>
                <a:cs typeface="Times Roman"/>
                <a:sym typeface="Times Roman"/>
              </a:defRPr>
            </a:pPr>
            <a:r>
              <a:t>CLIENT SIDE</a:t>
            </a:r>
          </a:p>
          <a:p>
            <a:pPr marL="0" indent="0" defTabSz="182880">
              <a:spcBef>
                <a:spcPts val="400"/>
              </a:spcBef>
              <a:buSzTx/>
              <a:buNone/>
              <a:defRPr sz="2573">
                <a:latin typeface="Times Roman"/>
                <a:ea typeface="Times Roman"/>
                <a:cs typeface="Times Roman"/>
                <a:sym typeface="Times Roman"/>
              </a:defRPr>
            </a:pPr>
            <a:r>
              <a:t>After registering, the user is invited to</a:t>
            </a:r>
            <a:r>
              <a:rPr>
                <a:solidFill>
                  <a:schemeClr val="accent1"/>
                </a:solidFill>
              </a:rPr>
              <a:t> log in </a:t>
            </a:r>
            <a:r>
              <a:t>(</a:t>
            </a:r>
            <a:r>
              <a:rPr>
                <a:solidFill>
                  <a:schemeClr val="accent5">
                    <a:hueOff val="-82419"/>
                    <a:satOff val="-9513"/>
                    <a:lumOff val="-16343"/>
                  </a:schemeClr>
                </a:solidFill>
              </a:rPr>
              <a:t>register and login page</a:t>
            </a:r>
            <a:r>
              <a:t>). After logging in, the user </a:t>
            </a:r>
            <a:r>
              <a:rPr>
                <a:solidFill>
                  <a:schemeClr val="accent5">
                    <a:lumOff val="-29866"/>
                  </a:schemeClr>
                </a:solidFill>
              </a:rPr>
              <a:t>accesses a</a:t>
            </a:r>
            <a:r>
              <a:t> </a:t>
            </a:r>
            <a:r>
              <a:rPr>
                <a:solidFill>
                  <a:schemeClr val="accent5">
                    <a:hueOff val="-82419"/>
                    <a:satOff val="-9513"/>
                    <a:lumOff val="-16343"/>
                  </a:schemeClr>
                </a:solidFill>
              </a:rPr>
              <a:t>Home page</a:t>
            </a:r>
            <a:r>
              <a:t>, where there are two lists: the list of the user’s orders and the list of the available packages to buy.</a:t>
            </a:r>
          </a:p>
          <a:p>
            <a:pPr marL="0" indent="0" defTabSz="182880">
              <a:spcBef>
                <a:spcPts val="400"/>
              </a:spcBef>
              <a:buSzTx/>
              <a:buNone/>
              <a:defRPr sz="2573">
                <a:latin typeface="Times Roman"/>
                <a:ea typeface="Times Roman"/>
                <a:cs typeface="Times Roman"/>
                <a:sym typeface="Times Roman"/>
              </a:defRPr>
            </a:pPr>
            <a:r>
              <a:t>An order belongs to a user, it has a package connected, the date of subscription start, end, the date of creation, products connected and a status (confirmed or rejected).</a:t>
            </a:r>
          </a:p>
          <a:p>
            <a:pPr marL="0" indent="0" defTabSz="182880">
              <a:spcBef>
                <a:spcPts val="400"/>
              </a:spcBef>
              <a:buSzTx/>
              <a:buNone/>
              <a:defRPr sz="2573">
                <a:latin typeface="Times Roman"/>
                <a:ea typeface="Times Roman"/>
                <a:cs typeface="Times Roman"/>
                <a:sym typeface="Times Roman"/>
              </a:defRPr>
            </a:pPr>
            <a:r>
              <a:t>The list presents the orders in chronological order. On this list the user </a:t>
            </a:r>
            <a:r>
              <a:rPr>
                <a:solidFill>
                  <a:schemeClr val="accent1"/>
                </a:solidFill>
              </a:rPr>
              <a:t>can click on the rejected orders</a:t>
            </a:r>
            <a:r>
              <a:t> </a:t>
            </a:r>
            <a:r>
              <a:rPr>
                <a:solidFill>
                  <a:schemeClr val="accent3"/>
                </a:solidFill>
              </a:rPr>
              <a:t>package name</a:t>
            </a:r>
            <a:r>
              <a:t> to </a:t>
            </a:r>
            <a:r>
              <a:rPr>
                <a:solidFill>
                  <a:schemeClr val="accent5">
                    <a:lumOff val="-29866"/>
                  </a:schemeClr>
                </a:solidFill>
              </a:rPr>
              <a:t>retry the payment</a:t>
            </a:r>
            <a:r>
              <a:t>.</a:t>
            </a:r>
          </a:p>
          <a:p>
            <a:pPr marL="0" indent="0" defTabSz="182880">
              <a:spcBef>
                <a:spcPts val="400"/>
              </a:spcBef>
              <a:buSzTx/>
              <a:buNone/>
              <a:defRPr sz="2573">
                <a:latin typeface="Times Roman"/>
                <a:ea typeface="Times Roman"/>
                <a:cs typeface="Times Roman"/>
                <a:sym typeface="Times Roman"/>
              </a:defRPr>
            </a:pPr>
            <a:r>
              <a:t>This brings him to the </a:t>
            </a:r>
            <a:r>
              <a:rPr>
                <a:solidFill>
                  <a:schemeClr val="accent5">
                    <a:hueOff val="-82419"/>
                    <a:satOff val="-9513"/>
                    <a:lumOff val="-16343"/>
                  </a:schemeClr>
                </a:solidFill>
              </a:rPr>
              <a:t>confirmation page</a:t>
            </a:r>
            <a:r>
              <a:t> where he can see if the package has been bought or rejected again and all the other  info about the order. From this page the user can return to their home page.</a:t>
            </a:r>
          </a:p>
          <a:p>
            <a:pPr marL="0" indent="0" defTabSz="182880">
              <a:spcBef>
                <a:spcPts val="400"/>
              </a:spcBef>
              <a:buSzTx/>
              <a:buNone/>
              <a:defRPr sz="2573">
                <a:latin typeface="Times Roman"/>
                <a:ea typeface="Times Roman"/>
                <a:cs typeface="Times Roman"/>
                <a:sym typeface="Times Roman"/>
              </a:defRPr>
            </a:pPr>
            <a:r>
              <a:t>A package has a name, a list of connected services, a list of connected optional products, a list of possibile validity periods.</a:t>
            </a:r>
          </a:p>
          <a:p>
            <a:pPr marL="0" indent="0" defTabSz="182880">
              <a:spcBef>
                <a:spcPts val="400"/>
              </a:spcBef>
              <a:buSzTx/>
              <a:buNone/>
              <a:defRPr sz="2573">
                <a:latin typeface="Times Roman"/>
                <a:ea typeface="Times Roman"/>
                <a:cs typeface="Times Roman"/>
                <a:sym typeface="Times Roman"/>
              </a:defRPr>
            </a:pPr>
            <a:r>
              <a:t>On the list of available packages on the home page the user can see all the info about a package and clicking on the </a:t>
            </a:r>
            <a:r>
              <a:rPr>
                <a:solidFill>
                  <a:schemeClr val="accent3"/>
                </a:solidFill>
              </a:rPr>
              <a:t>name</a:t>
            </a:r>
            <a:r>
              <a:t> , they can see more in detail the prices of the correlated items(products, validity period, services) on the </a:t>
            </a:r>
            <a:r>
              <a:rPr>
                <a:solidFill>
                  <a:schemeClr val="accent5">
                    <a:hueOff val="-82419"/>
                    <a:satOff val="-9513"/>
                    <a:lumOff val="-16343"/>
                  </a:schemeClr>
                </a:solidFill>
              </a:rPr>
              <a:t>buy page </a:t>
            </a:r>
            <a:r>
              <a:t>and </a:t>
            </a:r>
            <a:r>
              <a:rPr>
                <a:solidFill>
                  <a:schemeClr val="accent1"/>
                </a:solidFill>
              </a:rPr>
              <a:t>choose the parameters</a:t>
            </a:r>
            <a:r>
              <a:rPr>
                <a:solidFill>
                  <a:schemeClr val="accent3"/>
                </a:solidFill>
              </a:rPr>
              <a:t> to create a new order with a form</a:t>
            </a:r>
            <a:r>
              <a:t>.</a:t>
            </a:r>
          </a:p>
          <a:p>
            <a:pPr marL="0" indent="0" defTabSz="182880">
              <a:spcBef>
                <a:spcPts val="400"/>
              </a:spcBef>
              <a:buSzTx/>
              <a:buNone/>
              <a:defRPr sz="2573">
                <a:latin typeface="Times Roman"/>
                <a:ea typeface="Times Roman"/>
                <a:cs typeface="Times Roman"/>
                <a:sym typeface="Times Roman"/>
              </a:defRPr>
            </a:pPr>
            <a:r>
              <a:t>When he finishes to compile the form , he can click on the </a:t>
            </a:r>
            <a:r>
              <a:rPr>
                <a:solidFill>
                  <a:schemeClr val="accent3"/>
                </a:solidFill>
              </a:rPr>
              <a:t>buy button</a:t>
            </a:r>
            <a:r>
              <a:t> and is </a:t>
            </a:r>
            <a:r>
              <a:rPr>
                <a:solidFill>
                  <a:schemeClr val="accent5">
                    <a:lumOff val="-29866"/>
                  </a:schemeClr>
                </a:solidFill>
              </a:rPr>
              <a:t>redirected to the confirmation page</a:t>
            </a:r>
            <a:r>
              <a:t>.</a:t>
            </a:r>
          </a:p>
          <a:p>
            <a:pPr marL="0" indent="0" defTabSz="182880">
              <a:spcBef>
                <a:spcPts val="400"/>
              </a:spcBef>
              <a:buSzTx/>
              <a:buNone/>
              <a:defRPr sz="2573">
                <a:latin typeface="Times Roman"/>
                <a:ea typeface="Times Roman"/>
                <a:cs typeface="Times Roman"/>
                <a:sym typeface="Times Roman"/>
              </a:defRPr>
            </a:pPr>
            <a:r>
              <a:t>The result of the </a:t>
            </a:r>
            <a:r>
              <a:rPr>
                <a:solidFill>
                  <a:schemeClr val="accent5">
                    <a:lumOff val="-29866"/>
                  </a:schemeClr>
                </a:solidFill>
              </a:rPr>
              <a:t>payment changes the status of the order,</a:t>
            </a:r>
            <a:r>
              <a:t> if it goes trough, the order is confirmed, whereas if it is denied the order is rejected. This happens also when the user retries the payment: if it goes trough, the state of the order is changed from rejected to confirmed.</a:t>
            </a:r>
          </a:p>
          <a:p>
            <a:pPr marL="0" indent="0" defTabSz="182880">
              <a:spcBef>
                <a:spcPts val="400"/>
              </a:spcBef>
              <a:buSzTx/>
              <a:buNone/>
              <a:defRPr sz="2573">
                <a:latin typeface="Times Roman"/>
                <a:ea typeface="Times Roman"/>
                <a:cs typeface="Times Roman"/>
                <a:sym typeface="Times Roman"/>
              </a:defRPr>
            </a:pPr>
            <a:r>
              <a:t>A user can also enter the homepage without logging in, trough the </a:t>
            </a:r>
            <a:r>
              <a:rPr>
                <a:solidFill>
                  <a:schemeClr val="accent3"/>
                </a:solidFill>
              </a:rPr>
              <a:t>visit button</a:t>
            </a:r>
            <a:r>
              <a:t>, in this case the </a:t>
            </a:r>
            <a:r>
              <a:rPr>
                <a:solidFill>
                  <a:schemeClr val="accent5">
                    <a:lumOff val="-29866"/>
                  </a:schemeClr>
                </a:solidFill>
              </a:rPr>
              <a:t>homepage will show only the available packages.</a:t>
            </a:r>
          </a:p>
          <a:p>
            <a:pPr marL="0" indent="0" defTabSz="182880">
              <a:spcBef>
                <a:spcPts val="400"/>
              </a:spcBef>
              <a:buSzTx/>
              <a:buNone/>
              <a:defRPr sz="2573">
                <a:latin typeface="Times Roman"/>
                <a:ea typeface="Times Roman"/>
                <a:cs typeface="Times Roman"/>
                <a:sym typeface="Times Roman"/>
              </a:defRPr>
            </a:pPr>
            <a:r>
              <a:t>He can see the packages in detail and </a:t>
            </a:r>
            <a:r>
              <a:rPr>
                <a:solidFill>
                  <a:schemeClr val="accent1"/>
                </a:solidFill>
              </a:rPr>
              <a:t>buy them</a:t>
            </a:r>
            <a:r>
              <a:t>, but the buy action will </a:t>
            </a:r>
            <a:r>
              <a:rPr>
                <a:solidFill>
                  <a:schemeClr val="accent5">
                    <a:lumOff val="-29866"/>
                  </a:schemeClr>
                </a:solidFill>
              </a:rPr>
              <a:t>redirect them to the login page</a:t>
            </a:r>
            <a:r>
              <a:t>, since it is necessary to connect the package to a registered user.</a:t>
            </a:r>
          </a:p>
          <a:p>
            <a:pPr marL="0" indent="0" defTabSz="182880">
              <a:spcBef>
                <a:spcPts val="400"/>
              </a:spcBef>
              <a:buSzTx/>
              <a:buNone/>
              <a:defRPr sz="2573">
                <a:latin typeface="Times Roman"/>
                <a:ea typeface="Times Roman"/>
                <a:cs typeface="Times Roman"/>
                <a:sym typeface="Times Roman"/>
              </a:defRPr>
            </a:pPr>
            <a:endParaRPr/>
          </a:p>
          <a:p>
            <a:pPr marL="0" indent="0" defTabSz="182880">
              <a:spcBef>
                <a:spcPts val="400"/>
              </a:spcBef>
              <a:buSzTx/>
              <a:buNone/>
              <a:defRPr sz="2573" b="1">
                <a:latin typeface="Times Roman"/>
                <a:ea typeface="Times Roman"/>
                <a:cs typeface="Times Roman"/>
                <a:sym typeface="Times Roman"/>
              </a:defRPr>
            </a:pPr>
            <a:r>
              <a:t>EMPLOYEE SIDE</a:t>
            </a:r>
          </a:p>
          <a:p>
            <a:pPr marL="0" indent="0" defTabSz="182880">
              <a:spcBef>
                <a:spcPts val="400"/>
              </a:spcBef>
              <a:buSzTx/>
              <a:buNone/>
              <a:defRPr sz="2573">
                <a:latin typeface="Times Roman"/>
                <a:ea typeface="Times Roman"/>
                <a:cs typeface="Times Roman"/>
                <a:sym typeface="Times Roman"/>
              </a:defRPr>
            </a:pPr>
            <a:r>
              <a:t>After registering, the employee is invited to log in (</a:t>
            </a:r>
            <a:r>
              <a:rPr>
                <a:solidFill>
                  <a:schemeClr val="accent5">
                    <a:hueOff val="-82419"/>
                    <a:satOff val="-9513"/>
                    <a:lumOff val="-16343"/>
                  </a:schemeClr>
                </a:solidFill>
              </a:rPr>
              <a:t>register and login page</a:t>
            </a:r>
            <a:r>
              <a:t>). After logging in they access an </a:t>
            </a:r>
            <a:r>
              <a:rPr>
                <a:solidFill>
                  <a:schemeClr val="accent5">
                    <a:hueOff val="-82419"/>
                    <a:satOff val="-9513"/>
                    <a:lumOff val="-16343"/>
                  </a:schemeClr>
                </a:solidFill>
              </a:rPr>
              <a:t>Homepage</a:t>
            </a:r>
            <a:r>
              <a:t> where there is a form to create a new package. On this page the employee can choose all the </a:t>
            </a:r>
            <a:r>
              <a:rPr>
                <a:solidFill>
                  <a:schemeClr val="accent3"/>
                </a:solidFill>
              </a:rPr>
              <a:t>parameters of a package</a:t>
            </a:r>
            <a:r>
              <a:t>.</a:t>
            </a:r>
          </a:p>
          <a:p>
            <a:pPr marL="0" indent="0" defTabSz="182880">
              <a:spcBef>
                <a:spcPts val="400"/>
              </a:spcBef>
              <a:buSzTx/>
              <a:buNone/>
              <a:defRPr sz="2573">
                <a:latin typeface="Times Roman"/>
                <a:ea typeface="Times Roman"/>
                <a:cs typeface="Times Roman"/>
                <a:sym typeface="Times Roman"/>
              </a:defRPr>
            </a:pPr>
            <a:r>
              <a:t>When finished </a:t>
            </a:r>
            <a:r>
              <a:rPr>
                <a:solidFill>
                  <a:schemeClr val="accent5">
                    <a:lumOff val="-29866"/>
                  </a:schemeClr>
                </a:solidFill>
              </a:rPr>
              <a:t>he can create the new package</a:t>
            </a:r>
            <a:r>
              <a:t> with the </a:t>
            </a:r>
            <a:r>
              <a:rPr>
                <a:solidFill>
                  <a:schemeClr val="accent3"/>
                </a:solidFill>
              </a:rPr>
              <a:t>create button</a:t>
            </a:r>
            <a:r>
              <a:t>, this will </a:t>
            </a:r>
            <a:r>
              <a:rPr>
                <a:solidFill>
                  <a:schemeClr val="accent1"/>
                </a:solidFill>
              </a:rPr>
              <a:t>create the package</a:t>
            </a:r>
            <a:r>
              <a:t> and empty the form and permit the employee to create another package.</a:t>
            </a:r>
          </a:p>
          <a:p>
            <a:pPr marL="0" indent="0" defTabSz="182880">
              <a:spcBef>
                <a:spcPts val="400"/>
              </a:spcBef>
              <a:buSzTx/>
              <a:buNone/>
              <a:defRPr sz="2573">
                <a:latin typeface="Times Roman"/>
                <a:ea typeface="Times Roman"/>
                <a:cs typeface="Times Roman"/>
                <a:sym typeface="Times Roman"/>
              </a:defRPr>
            </a:pPr>
            <a:r>
              <a:t>From the homepage the employee can </a:t>
            </a:r>
            <a:r>
              <a:rPr>
                <a:solidFill>
                  <a:schemeClr val="accent1"/>
                </a:solidFill>
              </a:rPr>
              <a:t>access the</a:t>
            </a:r>
            <a:r>
              <a:t> </a:t>
            </a:r>
            <a:r>
              <a:rPr>
                <a:solidFill>
                  <a:schemeClr val="accent5">
                    <a:hueOff val="-82419"/>
                    <a:satOff val="-9513"/>
                    <a:lumOff val="-16343"/>
                  </a:schemeClr>
                </a:solidFill>
              </a:rPr>
              <a:t>report page</a:t>
            </a:r>
            <a:r>
              <a:t> where there are</a:t>
            </a:r>
            <a:r>
              <a:rPr>
                <a:solidFill>
                  <a:schemeClr val="accent5">
                    <a:lumOff val="-29866"/>
                  </a:schemeClr>
                </a:solidFill>
              </a:rPr>
              <a:t> tables containing datas </a:t>
            </a:r>
            <a:r>
              <a:t>about the sales of the packages and their components.</a:t>
            </a:r>
          </a:p>
          <a:p>
            <a:pPr marL="0" indent="0" defTabSz="182880">
              <a:spcBef>
                <a:spcPts val="400"/>
              </a:spcBef>
              <a:buSzTx/>
              <a:buNone/>
              <a:defRPr sz="893">
                <a:latin typeface="Times Roman"/>
                <a:ea typeface="Times Roman"/>
                <a:cs typeface="Times Roman"/>
                <a:sym typeface="Times Roman"/>
              </a:defRPr>
            </a:pPr>
            <a:endParaRPr/>
          </a:p>
          <a:p>
            <a:pPr marL="0" indent="0" defTabSz="182880">
              <a:spcBef>
                <a:spcPts val="400"/>
              </a:spcBef>
              <a:buSzTx/>
              <a:buNone/>
              <a:defRPr sz="893">
                <a:latin typeface="Times Roman"/>
                <a:ea typeface="Times Roman"/>
                <a:cs typeface="Times Roman"/>
                <a:sym typeface="Times Roman"/>
              </a:defRPr>
            </a:pPr>
            <a:endParaRPr/>
          </a:p>
          <a:p>
            <a:pPr marL="0" indent="0" defTabSz="182880">
              <a:spcBef>
                <a:spcPts val="400"/>
              </a:spcBef>
              <a:buSzTx/>
              <a:buNone/>
              <a:defRPr sz="2933">
                <a:solidFill>
                  <a:srgbClr val="00B050"/>
                </a:solidFill>
                <a:latin typeface="Times Roman"/>
                <a:ea typeface="Times Roman"/>
                <a:cs typeface="Times Roman"/>
                <a:sym typeface="Times Roman"/>
              </a:defRPr>
            </a:pPr>
            <a:r>
              <a:rPr>
                <a:solidFill>
                  <a:srgbClr val="FF0000"/>
                </a:solidFill>
              </a:rPr>
              <a:t>Pages (views)</a:t>
            </a:r>
            <a:r>
              <a:rPr>
                <a:solidFill>
                  <a:srgbClr val="000000"/>
                </a:solidFill>
              </a:rPr>
              <a:t>, </a:t>
            </a:r>
            <a:r>
              <a:t>view components</a:t>
            </a:r>
            <a:r>
              <a:rPr>
                <a:solidFill>
                  <a:srgbClr val="000000"/>
                </a:solidFill>
              </a:rPr>
              <a:t>, </a:t>
            </a:r>
            <a:r>
              <a:rPr>
                <a:solidFill>
                  <a:srgbClr val="0070C0"/>
                </a:solidFill>
              </a:rPr>
              <a:t>events</a:t>
            </a:r>
            <a:r>
              <a:rPr>
                <a:solidFill>
                  <a:srgbClr val="000000"/>
                </a:solidFill>
              </a:rPr>
              <a:t>, </a:t>
            </a:r>
            <a:r>
              <a:rPr>
                <a:solidFill>
                  <a:srgbClr val="C00000"/>
                </a:solidFill>
              </a:rPr>
              <a:t>actions </a:t>
            </a:r>
            <a:endParaRPr sz="480">
              <a:solidFill>
                <a:srgbClr val="000000"/>
              </a:solidFill>
            </a:endParaRPr>
          </a:p>
          <a:p>
            <a:pPr marL="0" indent="0" defTabSz="182880">
              <a:spcBef>
                <a:spcPts val="400"/>
              </a:spcBef>
              <a:buSzTx/>
              <a:buNone/>
              <a:defRPr sz="1013">
                <a:solidFill>
                  <a:srgbClr val="00B050"/>
                </a:solidFill>
                <a:latin typeface="Times Roman"/>
                <a:ea typeface="Times Roman"/>
                <a:cs typeface="Times Roman"/>
                <a:sym typeface="Times Roman"/>
              </a:defRPr>
            </a:pPr>
            <a:endParaRPr sz="480">
              <a:solidFill>
                <a:srgbClr val="000000"/>
              </a:solidFill>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omponents"/>
          <p:cNvSpPr txBox="1">
            <a:spLocks noGrp="1"/>
          </p:cNvSpPr>
          <p:nvPr>
            <p:ph type="title"/>
          </p:nvPr>
        </p:nvSpPr>
        <p:spPr>
          <a:prstGeom prst="rect">
            <a:avLst/>
          </a:prstGeom>
        </p:spPr>
        <p:txBody>
          <a:bodyPr/>
          <a:lstStyle/>
          <a:p>
            <a:r>
              <a:t>Components</a:t>
            </a:r>
          </a:p>
        </p:txBody>
      </p:sp>
      <p:sp>
        <p:nvSpPr>
          <p:cNvPr id="247" name="- Servlets:…"/>
          <p:cNvSpPr txBox="1">
            <a:spLocks noGrp="1"/>
          </p:cNvSpPr>
          <p:nvPr>
            <p:ph type="body" sz="half" idx="1"/>
          </p:nvPr>
        </p:nvSpPr>
        <p:spPr>
          <a:xfrm>
            <a:off x="2333586" y="3532130"/>
            <a:ext cx="7691771" cy="9296401"/>
          </a:xfrm>
          <a:prstGeom prst="rect">
            <a:avLst/>
          </a:prstGeom>
        </p:spPr>
        <p:txBody>
          <a:bodyPr anchor="t"/>
          <a:lstStyle/>
          <a:p>
            <a:pPr marL="0" indent="0">
              <a:buSzTx/>
              <a:buNone/>
            </a:pPr>
            <a:r>
              <a:t>- Servlets:</a:t>
            </a:r>
          </a:p>
          <a:p>
            <a:pPr lvl="1">
              <a:lnSpc>
                <a:spcPct val="80000"/>
              </a:lnSpc>
              <a:spcBef>
                <a:spcPts val="1300"/>
              </a:spcBef>
            </a:pPr>
            <a:r>
              <a:t>Registration</a:t>
            </a:r>
          </a:p>
          <a:p>
            <a:pPr lvl="1">
              <a:lnSpc>
                <a:spcPct val="80000"/>
              </a:lnSpc>
              <a:spcBef>
                <a:spcPts val="1300"/>
              </a:spcBef>
            </a:pPr>
            <a:r>
              <a:t>CheckLogin</a:t>
            </a:r>
          </a:p>
          <a:p>
            <a:pPr lvl="1">
              <a:lnSpc>
                <a:spcPct val="80000"/>
              </a:lnSpc>
              <a:spcBef>
                <a:spcPts val="1300"/>
              </a:spcBef>
            </a:pPr>
            <a:r>
              <a:t>Visit</a:t>
            </a:r>
          </a:p>
          <a:p>
            <a:pPr lvl="1">
              <a:lnSpc>
                <a:spcPct val="80000"/>
              </a:lnSpc>
              <a:spcBef>
                <a:spcPts val="1300"/>
              </a:spcBef>
            </a:pPr>
            <a:r>
              <a:t>Homepage</a:t>
            </a:r>
          </a:p>
          <a:p>
            <a:pPr lvl="1">
              <a:lnSpc>
                <a:spcPct val="80000"/>
              </a:lnSpc>
              <a:spcBef>
                <a:spcPts val="1300"/>
              </a:spcBef>
            </a:pPr>
            <a:r>
              <a:t>ShowServicePackage</a:t>
            </a:r>
          </a:p>
          <a:p>
            <a:pPr lvl="1">
              <a:lnSpc>
                <a:spcPct val="80000"/>
              </a:lnSpc>
              <a:spcBef>
                <a:spcPts val="1300"/>
              </a:spcBef>
            </a:pPr>
            <a:r>
              <a:t>ConfirmationPage</a:t>
            </a:r>
          </a:p>
          <a:p>
            <a:pPr lvl="1">
              <a:lnSpc>
                <a:spcPct val="80000"/>
              </a:lnSpc>
              <a:spcBef>
                <a:spcPts val="1300"/>
              </a:spcBef>
            </a:pPr>
            <a:r>
              <a:t>CreateServicePackage</a:t>
            </a:r>
          </a:p>
          <a:p>
            <a:pPr lvl="1">
              <a:lnSpc>
                <a:spcPct val="80000"/>
              </a:lnSpc>
              <a:spcBef>
                <a:spcPts val="1300"/>
              </a:spcBef>
            </a:pPr>
            <a:r>
              <a:t>EmployeeHomePage</a:t>
            </a:r>
          </a:p>
          <a:p>
            <a:pPr lvl="1">
              <a:lnSpc>
                <a:spcPct val="80000"/>
              </a:lnSpc>
              <a:spcBef>
                <a:spcPts val="1300"/>
              </a:spcBef>
            </a:pPr>
            <a:r>
              <a:t>EmployeeReport</a:t>
            </a:r>
          </a:p>
        </p:txBody>
      </p:sp>
      <p:sp>
        <p:nvSpPr>
          <p:cNvPr id="248" name="- Views:…"/>
          <p:cNvSpPr txBox="1"/>
          <p:nvPr/>
        </p:nvSpPr>
        <p:spPr>
          <a:xfrm>
            <a:off x="12194966" y="3735330"/>
            <a:ext cx="7465021" cy="929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5900"/>
              </a:spcBef>
              <a:defRPr sz="4800" b="0"/>
            </a:pPr>
            <a:r>
              <a:t>- Views:</a:t>
            </a:r>
          </a:p>
          <a:p>
            <a:pPr marL="1270000" lvl="1" indent="-635000" algn="l">
              <a:lnSpc>
                <a:spcPct val="80000"/>
              </a:lnSpc>
              <a:spcBef>
                <a:spcPts val="1300"/>
              </a:spcBef>
              <a:buSzPct val="125000"/>
              <a:buChar char="•"/>
              <a:defRPr sz="4800" b="0"/>
            </a:pPr>
            <a:r>
              <a:t>Index</a:t>
            </a:r>
          </a:p>
          <a:p>
            <a:pPr marL="1270000" lvl="1" indent="-635000" algn="l">
              <a:lnSpc>
                <a:spcPct val="80000"/>
              </a:lnSpc>
              <a:spcBef>
                <a:spcPts val="1300"/>
              </a:spcBef>
              <a:buSzPct val="125000"/>
              <a:buChar char="•"/>
              <a:defRPr sz="4800" b="0"/>
            </a:pPr>
            <a:r>
              <a:t>HomePage</a:t>
            </a:r>
          </a:p>
          <a:p>
            <a:pPr marL="1270000" lvl="1" indent="-635000" algn="l">
              <a:lnSpc>
                <a:spcPct val="80000"/>
              </a:lnSpc>
              <a:spcBef>
                <a:spcPts val="1300"/>
              </a:spcBef>
              <a:buSzPct val="125000"/>
              <a:buChar char="•"/>
              <a:defRPr sz="4800" b="0"/>
            </a:pPr>
            <a:r>
              <a:t>ShowServicePackage</a:t>
            </a:r>
          </a:p>
          <a:p>
            <a:pPr marL="1270000" lvl="1" indent="-635000" algn="l">
              <a:lnSpc>
                <a:spcPct val="80000"/>
              </a:lnSpc>
              <a:spcBef>
                <a:spcPts val="1300"/>
              </a:spcBef>
              <a:buSzPct val="125000"/>
              <a:buChar char="•"/>
              <a:defRPr sz="4800" b="0"/>
            </a:pPr>
            <a:r>
              <a:t>ConfirmationPage</a:t>
            </a:r>
          </a:p>
          <a:p>
            <a:pPr marL="1270000" lvl="1" indent="-635000" algn="l">
              <a:lnSpc>
                <a:spcPct val="80000"/>
              </a:lnSpc>
              <a:spcBef>
                <a:spcPts val="1300"/>
              </a:spcBef>
              <a:buSzPct val="125000"/>
              <a:buChar char="•"/>
              <a:defRPr sz="4800" b="0"/>
            </a:pPr>
            <a:r>
              <a:t>EmployeeHomePage</a:t>
            </a:r>
          </a:p>
          <a:p>
            <a:pPr marL="1270000" lvl="1" indent="-635000" algn="l">
              <a:lnSpc>
                <a:spcPct val="80000"/>
              </a:lnSpc>
              <a:spcBef>
                <a:spcPts val="1300"/>
              </a:spcBef>
              <a:buSzPct val="125000"/>
              <a:buChar char="•"/>
              <a:defRPr sz="4800" b="0"/>
            </a:pPr>
            <a:r>
              <a:t>EmployeeReport</a:t>
            </a:r>
          </a:p>
        </p:txBody>
      </p:sp>
      <p:sp>
        <p:nvSpPr>
          <p:cNvPr id="249" name="Client components"/>
          <p:cNvSpPr txBox="1"/>
          <p:nvPr/>
        </p:nvSpPr>
        <p:spPr>
          <a:xfrm>
            <a:off x="722605" y="2441245"/>
            <a:ext cx="6068467"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Client components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mponents"/>
          <p:cNvSpPr txBox="1">
            <a:spLocks noGrp="1"/>
          </p:cNvSpPr>
          <p:nvPr>
            <p:ph type="title"/>
          </p:nvPr>
        </p:nvSpPr>
        <p:spPr>
          <a:prstGeom prst="rect">
            <a:avLst/>
          </a:prstGeom>
        </p:spPr>
        <p:txBody>
          <a:bodyPr/>
          <a:lstStyle/>
          <a:p>
            <a:r>
              <a:t>Components</a:t>
            </a:r>
          </a:p>
        </p:txBody>
      </p:sp>
      <p:sp>
        <p:nvSpPr>
          <p:cNvPr id="252" name="- Entities:…"/>
          <p:cNvSpPr txBox="1">
            <a:spLocks noGrp="1"/>
          </p:cNvSpPr>
          <p:nvPr>
            <p:ph type="body" sz="half" idx="1"/>
          </p:nvPr>
        </p:nvSpPr>
        <p:spPr>
          <a:xfrm>
            <a:off x="436633" y="3480907"/>
            <a:ext cx="8054980" cy="10138726"/>
          </a:xfrm>
          <a:prstGeom prst="rect">
            <a:avLst/>
          </a:prstGeom>
        </p:spPr>
        <p:txBody>
          <a:bodyPr anchor="t"/>
          <a:lstStyle/>
          <a:p>
            <a:pPr marL="0" indent="0" defTabSz="445770">
              <a:spcBef>
                <a:spcPts val="3100"/>
              </a:spcBef>
              <a:buSzTx/>
              <a:buNone/>
              <a:defRPr sz="2970"/>
            </a:pPr>
            <a:r>
              <a:t>- Entities:</a:t>
            </a:r>
          </a:p>
          <a:p>
            <a:pPr marL="685800" lvl="1" indent="-342900" defTabSz="445770">
              <a:lnSpc>
                <a:spcPct val="80000"/>
              </a:lnSpc>
              <a:spcBef>
                <a:spcPts val="700"/>
              </a:spcBef>
              <a:defRPr sz="2970"/>
            </a:pPr>
            <a:r>
              <a:t>employeeReport</a:t>
            </a:r>
          </a:p>
          <a:p>
            <a:pPr marL="1028700" lvl="2" indent="-342900" defTabSz="445770">
              <a:lnSpc>
                <a:spcPct val="80000"/>
              </a:lnSpc>
              <a:spcBef>
                <a:spcPts val="700"/>
              </a:spcBef>
              <a:defRPr sz="2862"/>
            </a:pPr>
            <a:r>
              <a:t>AlertReport</a:t>
            </a:r>
          </a:p>
          <a:p>
            <a:pPr marL="1028700" lvl="2" indent="-342900" defTabSz="445770">
              <a:lnSpc>
                <a:spcPct val="80000"/>
              </a:lnSpc>
              <a:spcBef>
                <a:spcPts val="700"/>
              </a:spcBef>
              <a:defRPr sz="2862"/>
            </a:pPr>
            <a:r>
              <a:t>AvgProductsPerPackage</a:t>
            </a:r>
          </a:p>
          <a:p>
            <a:pPr marL="1028700" lvl="2" indent="-342900" defTabSz="445770">
              <a:lnSpc>
                <a:spcPct val="80000"/>
              </a:lnSpc>
              <a:spcBef>
                <a:spcPts val="700"/>
              </a:spcBef>
              <a:defRPr sz="2862"/>
            </a:pPr>
            <a:r>
              <a:t>BestProduct</a:t>
            </a:r>
          </a:p>
          <a:p>
            <a:pPr marL="1028700" lvl="2" indent="-342900" defTabSz="445770">
              <a:lnSpc>
                <a:spcPct val="80000"/>
              </a:lnSpc>
              <a:spcBef>
                <a:spcPts val="700"/>
              </a:spcBef>
              <a:defRPr sz="2862"/>
            </a:pPr>
            <a:r>
              <a:t>InsolventUsers</a:t>
            </a:r>
          </a:p>
          <a:p>
            <a:pPr marL="1028700" lvl="2" indent="-342900" defTabSz="445770">
              <a:lnSpc>
                <a:spcPct val="80000"/>
              </a:lnSpc>
              <a:spcBef>
                <a:spcPts val="700"/>
              </a:spcBef>
              <a:defRPr sz="2862"/>
            </a:pPr>
            <a:r>
              <a:t>SalesPackage</a:t>
            </a:r>
          </a:p>
          <a:p>
            <a:pPr marL="1028700" lvl="2" indent="-342900" defTabSz="445770">
              <a:lnSpc>
                <a:spcPct val="80000"/>
              </a:lnSpc>
              <a:spcBef>
                <a:spcPts val="700"/>
              </a:spcBef>
              <a:defRPr sz="2862"/>
            </a:pPr>
            <a:r>
              <a:t>SuspendedOrders</a:t>
            </a:r>
          </a:p>
          <a:p>
            <a:pPr marL="1028700" lvl="2" indent="-342900" defTabSz="445770">
              <a:lnSpc>
                <a:spcPct val="80000"/>
              </a:lnSpc>
              <a:spcBef>
                <a:spcPts val="700"/>
              </a:spcBef>
              <a:defRPr sz="2862"/>
            </a:pPr>
            <a:r>
              <a:t>TotalPurchasePackage</a:t>
            </a:r>
          </a:p>
          <a:p>
            <a:pPr marL="1028700" lvl="2" indent="-342900" defTabSz="445770">
              <a:lnSpc>
                <a:spcPct val="80000"/>
              </a:lnSpc>
              <a:spcBef>
                <a:spcPts val="700"/>
              </a:spcBef>
              <a:defRPr sz="2862"/>
            </a:pPr>
            <a:r>
              <a:t>TotalPurchasePackageAndValidity</a:t>
            </a:r>
          </a:p>
          <a:p>
            <a:pPr marL="685800" lvl="1" indent="-342900" defTabSz="445770">
              <a:lnSpc>
                <a:spcPct val="80000"/>
              </a:lnSpc>
              <a:spcBef>
                <a:spcPts val="700"/>
              </a:spcBef>
              <a:defRPr sz="2970"/>
            </a:pPr>
            <a:r>
              <a:t>services</a:t>
            </a:r>
          </a:p>
          <a:p>
            <a:pPr marL="1028700" lvl="2" indent="-342900" defTabSz="445770">
              <a:lnSpc>
                <a:spcPct val="80000"/>
              </a:lnSpc>
              <a:spcBef>
                <a:spcPts val="700"/>
              </a:spcBef>
              <a:defRPr sz="2970"/>
            </a:pPr>
            <a:r>
              <a:t>FixedInternetService</a:t>
            </a:r>
          </a:p>
          <a:p>
            <a:pPr marL="1028700" lvl="2" indent="-342900" defTabSz="445770">
              <a:lnSpc>
                <a:spcPct val="80000"/>
              </a:lnSpc>
              <a:spcBef>
                <a:spcPts val="700"/>
              </a:spcBef>
              <a:defRPr sz="2970"/>
            </a:pPr>
            <a:r>
              <a:t>FixedPhoneService</a:t>
            </a:r>
          </a:p>
          <a:p>
            <a:pPr marL="1028700" lvl="2" indent="-342900" defTabSz="445770">
              <a:lnSpc>
                <a:spcPct val="80000"/>
              </a:lnSpc>
              <a:spcBef>
                <a:spcPts val="700"/>
              </a:spcBef>
              <a:defRPr sz="2970"/>
            </a:pPr>
            <a:r>
              <a:t>MobileInternetService</a:t>
            </a:r>
          </a:p>
          <a:p>
            <a:pPr marL="1028700" lvl="2" indent="-342900" defTabSz="445770">
              <a:lnSpc>
                <a:spcPct val="80000"/>
              </a:lnSpc>
              <a:spcBef>
                <a:spcPts val="700"/>
              </a:spcBef>
              <a:defRPr sz="2970"/>
            </a:pPr>
            <a:r>
              <a:t>MobilePhoneService</a:t>
            </a:r>
          </a:p>
          <a:p>
            <a:pPr marL="1028700" lvl="2" indent="-342900" defTabSz="445770">
              <a:lnSpc>
                <a:spcPct val="80000"/>
              </a:lnSpc>
              <a:spcBef>
                <a:spcPts val="700"/>
              </a:spcBef>
              <a:defRPr sz="2970"/>
            </a:pPr>
            <a:r>
              <a:t>Service</a:t>
            </a:r>
          </a:p>
          <a:p>
            <a:pPr marL="685800" lvl="1" indent="-342900" defTabSz="445770">
              <a:lnSpc>
                <a:spcPct val="80000"/>
              </a:lnSpc>
              <a:spcBef>
                <a:spcPts val="700"/>
              </a:spcBef>
              <a:defRPr sz="2970"/>
            </a:pPr>
            <a:r>
              <a:t>Employee</a:t>
            </a:r>
          </a:p>
          <a:p>
            <a:pPr marL="685800" lvl="1" indent="-342900" defTabSz="445770">
              <a:lnSpc>
                <a:spcPct val="80000"/>
              </a:lnSpc>
              <a:spcBef>
                <a:spcPts val="700"/>
              </a:spcBef>
              <a:defRPr sz="2970"/>
            </a:pPr>
            <a:r>
              <a:t>Order</a:t>
            </a:r>
          </a:p>
          <a:p>
            <a:pPr marL="685800" lvl="1" indent="-342900" defTabSz="445770">
              <a:lnSpc>
                <a:spcPct val="80000"/>
              </a:lnSpc>
              <a:spcBef>
                <a:spcPts val="700"/>
              </a:spcBef>
              <a:defRPr sz="2970"/>
            </a:pPr>
            <a:r>
              <a:t>Product</a:t>
            </a:r>
          </a:p>
          <a:p>
            <a:pPr marL="685800" lvl="1" indent="-342900" defTabSz="445770">
              <a:lnSpc>
                <a:spcPct val="80000"/>
              </a:lnSpc>
              <a:spcBef>
                <a:spcPts val="700"/>
              </a:spcBef>
              <a:defRPr sz="2970"/>
            </a:pPr>
            <a:r>
              <a:t>ServicePackage</a:t>
            </a:r>
          </a:p>
          <a:p>
            <a:pPr marL="685800" lvl="1" indent="-342900" defTabSz="445770">
              <a:lnSpc>
                <a:spcPct val="80000"/>
              </a:lnSpc>
              <a:spcBef>
                <a:spcPts val="700"/>
              </a:spcBef>
              <a:defRPr sz="2970"/>
            </a:pPr>
            <a:r>
              <a:t>User</a:t>
            </a:r>
          </a:p>
          <a:p>
            <a:pPr marL="685800" lvl="1" indent="-342900" defTabSz="445770">
              <a:lnSpc>
                <a:spcPct val="80000"/>
              </a:lnSpc>
              <a:spcBef>
                <a:spcPts val="700"/>
              </a:spcBef>
              <a:defRPr sz="2970"/>
            </a:pPr>
            <a:r>
              <a:t>ValidityPeriod</a:t>
            </a:r>
          </a:p>
        </p:txBody>
      </p:sp>
      <p:sp>
        <p:nvSpPr>
          <p:cNvPr id="253" name="Back end components"/>
          <p:cNvSpPr txBox="1"/>
          <p:nvPr/>
        </p:nvSpPr>
        <p:spPr>
          <a:xfrm>
            <a:off x="648922" y="2441245"/>
            <a:ext cx="7195110"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Back end components</a:t>
            </a:r>
          </a:p>
        </p:txBody>
      </p:sp>
      <p:sp>
        <p:nvSpPr>
          <p:cNvPr id="254" name="- EJB:…"/>
          <p:cNvSpPr txBox="1"/>
          <p:nvPr/>
        </p:nvSpPr>
        <p:spPr>
          <a:xfrm>
            <a:off x="8459490" y="3597269"/>
            <a:ext cx="7465020" cy="929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5900"/>
              </a:spcBef>
              <a:defRPr sz="3400" b="0"/>
            </a:pPr>
            <a:r>
              <a:t>- EJB:</a:t>
            </a:r>
          </a:p>
          <a:p>
            <a:pPr marL="1270000" lvl="1" indent="-635000" algn="l">
              <a:lnSpc>
                <a:spcPct val="80000"/>
              </a:lnSpc>
              <a:spcBef>
                <a:spcPts val="1300"/>
              </a:spcBef>
              <a:buSzPct val="125000"/>
              <a:buChar char="•"/>
              <a:defRPr sz="3400" b="0"/>
            </a:pPr>
            <a:r>
              <a:t>UserBean</a:t>
            </a:r>
          </a:p>
          <a:p>
            <a:pPr marL="1270000" lvl="1" indent="-635000" algn="l">
              <a:lnSpc>
                <a:spcPct val="80000"/>
              </a:lnSpc>
              <a:spcBef>
                <a:spcPts val="1300"/>
              </a:spcBef>
              <a:buSzPct val="125000"/>
              <a:buChar char="•"/>
              <a:defRPr sz="3400" b="0"/>
            </a:pPr>
            <a:r>
              <a:t>EmployeeBean</a:t>
            </a:r>
          </a:p>
          <a:p>
            <a:pPr marL="1270000" lvl="1" indent="-635000" algn="l">
              <a:lnSpc>
                <a:spcPct val="80000"/>
              </a:lnSpc>
              <a:spcBef>
                <a:spcPts val="1300"/>
              </a:spcBef>
              <a:buSzPct val="125000"/>
              <a:buChar char="•"/>
              <a:defRPr sz="3400" b="0"/>
            </a:pPr>
            <a:r>
              <a:t>ServicePackageBean</a:t>
            </a:r>
          </a:p>
          <a:p>
            <a:pPr marL="1270000" lvl="1" indent="-635000" algn="l">
              <a:lnSpc>
                <a:spcPct val="80000"/>
              </a:lnSpc>
              <a:spcBef>
                <a:spcPts val="1300"/>
              </a:spcBef>
              <a:buSzPct val="125000"/>
              <a:buChar char="•"/>
              <a:defRPr sz="3400" b="0"/>
            </a:pPr>
            <a:r>
              <a:t>OrderBean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pecification"/>
          <p:cNvSpPr txBox="1">
            <a:spLocks noGrp="1"/>
          </p:cNvSpPr>
          <p:nvPr>
            <p:ph type="title"/>
          </p:nvPr>
        </p:nvSpPr>
        <p:spPr>
          <a:prstGeom prst="rect">
            <a:avLst/>
          </a:prstGeom>
        </p:spPr>
        <p:txBody>
          <a:bodyPr/>
          <a:lstStyle/>
          <a:p>
            <a:r>
              <a:t>Specification</a:t>
            </a:r>
          </a:p>
        </p:txBody>
      </p:sp>
      <p:sp>
        <p:nvSpPr>
          <p:cNvPr id="129" name="EMPLOYEE APPLICATION…"/>
          <p:cNvSpPr txBox="1">
            <a:spLocks noGrp="1"/>
          </p:cNvSpPr>
          <p:nvPr>
            <p:ph type="body" idx="1"/>
          </p:nvPr>
        </p:nvSpPr>
        <p:spPr>
          <a:prstGeom prst="rect">
            <a:avLst/>
          </a:prstGeom>
        </p:spPr>
        <p:txBody>
          <a:bodyPr/>
          <a:lstStyle/>
          <a:p>
            <a:pPr marL="0" indent="0" defTabSz="685165">
              <a:lnSpc>
                <a:spcPct val="90000"/>
              </a:lnSpc>
              <a:spcBef>
                <a:spcPts val="1400"/>
              </a:spcBef>
              <a:buSzTx/>
              <a:buNone/>
              <a:defRPr sz="3984" b="1"/>
            </a:pPr>
            <a:r>
              <a:t>EMPLOYEE APPLICATION</a:t>
            </a:r>
          </a:p>
          <a:p>
            <a:pPr marL="0" indent="0" defTabSz="685165">
              <a:lnSpc>
                <a:spcPct val="90000"/>
              </a:lnSpc>
              <a:spcBef>
                <a:spcPts val="1400"/>
              </a:spcBef>
              <a:buSzTx/>
              <a:buNone/>
              <a:defRPr sz="3984"/>
            </a:pPr>
            <a:r>
              <a:t>The employee application allows the authorized employees of the telco company to log in. In the Home page, a form allows the creation of service packages, with all the needed data and the possible optional products associated with them. The same page lets the employee create optional products as well.</a:t>
            </a:r>
          </a:p>
          <a:p>
            <a:pPr marL="0" indent="0" defTabSz="685165">
              <a:lnSpc>
                <a:spcPct val="90000"/>
              </a:lnSpc>
              <a:spcBef>
                <a:spcPts val="1400"/>
              </a:spcBef>
              <a:buSzTx/>
              <a:buNone/>
              <a:defRPr sz="3984"/>
            </a:pPr>
            <a:r>
              <a:t>A Sales Report page allows the employee to inspect the essential data about the sales and about the users over the entire lifespan of the application:</a:t>
            </a:r>
          </a:p>
          <a:p>
            <a:pPr marL="0" indent="0" defTabSz="685165">
              <a:lnSpc>
                <a:spcPct val="90000"/>
              </a:lnSpc>
              <a:spcBef>
                <a:spcPts val="1400"/>
              </a:spcBef>
              <a:buSzTx/>
              <a:buNone/>
              <a:defRPr sz="3984"/>
            </a:pPr>
            <a:r>
              <a:t>• Number of total purchases per package.</a:t>
            </a:r>
          </a:p>
          <a:p>
            <a:pPr marL="0" indent="0" defTabSz="685165">
              <a:lnSpc>
                <a:spcPct val="90000"/>
              </a:lnSpc>
              <a:spcBef>
                <a:spcPts val="1400"/>
              </a:spcBef>
              <a:buSzTx/>
              <a:buNone/>
              <a:defRPr sz="3984"/>
            </a:pPr>
            <a:r>
              <a:t>• Number of total purchases per package and validity period.</a:t>
            </a:r>
          </a:p>
          <a:p>
            <a:pPr marL="0" indent="0" defTabSz="685165">
              <a:lnSpc>
                <a:spcPct val="90000"/>
              </a:lnSpc>
              <a:spcBef>
                <a:spcPts val="1400"/>
              </a:spcBef>
              <a:buSzTx/>
              <a:buNone/>
              <a:defRPr sz="3984"/>
            </a:pPr>
            <a:r>
              <a:t>• Total value of sales per package with and without the optional products.</a:t>
            </a:r>
          </a:p>
          <a:p>
            <a:pPr marL="0" indent="0" defTabSz="685165">
              <a:lnSpc>
                <a:spcPct val="90000"/>
              </a:lnSpc>
              <a:spcBef>
                <a:spcPts val="1400"/>
              </a:spcBef>
              <a:buSzTx/>
              <a:buNone/>
              <a:defRPr sz="3984"/>
            </a:pPr>
            <a:r>
              <a:t>• Average number of optional products sold together with each service package.</a:t>
            </a:r>
          </a:p>
          <a:p>
            <a:pPr marL="0" indent="0" defTabSz="685165">
              <a:lnSpc>
                <a:spcPct val="90000"/>
              </a:lnSpc>
              <a:spcBef>
                <a:spcPts val="1400"/>
              </a:spcBef>
              <a:buSzTx/>
              <a:buNone/>
              <a:defRPr sz="3984"/>
            </a:pPr>
            <a:r>
              <a:t>• List of insolvent users, suspended orders and alerts.</a:t>
            </a:r>
          </a:p>
          <a:p>
            <a:pPr marL="0" indent="0" defTabSz="685165">
              <a:lnSpc>
                <a:spcPct val="90000"/>
              </a:lnSpc>
              <a:spcBef>
                <a:spcPts val="1400"/>
              </a:spcBef>
              <a:buSzTx/>
              <a:buNone/>
              <a:defRPr sz="3984"/>
            </a:pPr>
            <a:r>
              <a:t>• Best seller optional product, i.e. the optional product with the greatest value of sales across all the sold service packages.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omponents"/>
          <p:cNvSpPr txBox="1">
            <a:spLocks noGrp="1"/>
          </p:cNvSpPr>
          <p:nvPr>
            <p:ph type="title"/>
          </p:nvPr>
        </p:nvSpPr>
        <p:spPr>
          <a:prstGeom prst="rect">
            <a:avLst/>
          </a:prstGeom>
        </p:spPr>
        <p:txBody>
          <a:bodyPr/>
          <a:lstStyle/>
          <a:p>
            <a:r>
              <a:t>Components</a:t>
            </a:r>
          </a:p>
        </p:txBody>
      </p:sp>
      <p:sp>
        <p:nvSpPr>
          <p:cNvPr id="257" name="EJB- Employee Bean"/>
          <p:cNvSpPr txBox="1"/>
          <p:nvPr/>
        </p:nvSpPr>
        <p:spPr>
          <a:xfrm>
            <a:off x="881713" y="2441245"/>
            <a:ext cx="6729528"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EJB- Employee Bean</a:t>
            </a:r>
          </a:p>
        </p:txBody>
      </p:sp>
      <p:pic>
        <p:nvPicPr>
          <p:cNvPr id="258" name="Screen Shot 2022-07-17 at 23.48.24.png" descr="Screen Shot 2022-07-17 at 23.48.24.png"/>
          <p:cNvPicPr>
            <a:picLocks noChangeAspect="1"/>
          </p:cNvPicPr>
          <p:nvPr/>
        </p:nvPicPr>
        <p:blipFill>
          <a:blip r:embed="rId2"/>
          <a:stretch>
            <a:fillRect/>
          </a:stretch>
        </p:blipFill>
        <p:spPr>
          <a:xfrm>
            <a:off x="958262" y="3530599"/>
            <a:ext cx="11620501" cy="8432801"/>
          </a:xfrm>
          <a:prstGeom prst="rect">
            <a:avLst/>
          </a:prstGeom>
          <a:ln w="12700">
            <a:miter lim="400000"/>
          </a:ln>
        </p:spPr>
      </p:pic>
      <p:pic>
        <p:nvPicPr>
          <p:cNvPr id="259" name="Screen Shot 2022-07-17 at 23.49.15.png" descr="Screen Shot 2022-07-17 at 23.49.15.png"/>
          <p:cNvPicPr>
            <a:picLocks noChangeAspect="1"/>
          </p:cNvPicPr>
          <p:nvPr/>
        </p:nvPicPr>
        <p:blipFill>
          <a:blip r:embed="rId3"/>
          <a:stretch>
            <a:fillRect/>
          </a:stretch>
        </p:blipFill>
        <p:spPr>
          <a:xfrm>
            <a:off x="13001616" y="4462524"/>
            <a:ext cx="9994901" cy="71501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omponents"/>
          <p:cNvSpPr txBox="1">
            <a:spLocks noGrp="1"/>
          </p:cNvSpPr>
          <p:nvPr>
            <p:ph type="title"/>
          </p:nvPr>
        </p:nvSpPr>
        <p:spPr>
          <a:prstGeom prst="rect">
            <a:avLst/>
          </a:prstGeom>
        </p:spPr>
        <p:txBody>
          <a:bodyPr/>
          <a:lstStyle/>
          <a:p>
            <a:r>
              <a:t>Components</a:t>
            </a:r>
          </a:p>
        </p:txBody>
      </p:sp>
      <p:sp>
        <p:nvSpPr>
          <p:cNvPr id="262" name="EJB- Order Bean"/>
          <p:cNvSpPr txBox="1"/>
          <p:nvPr/>
        </p:nvSpPr>
        <p:spPr>
          <a:xfrm>
            <a:off x="1534849" y="2441245"/>
            <a:ext cx="5423257"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EJB- Order Bean</a:t>
            </a:r>
          </a:p>
        </p:txBody>
      </p:sp>
      <p:pic>
        <p:nvPicPr>
          <p:cNvPr id="263" name="Screen Shot 2022-07-17 at 23.51.02.png" descr="Screen Shot 2022-07-17 at 23.51.02.png"/>
          <p:cNvPicPr>
            <a:picLocks noChangeAspect="1"/>
          </p:cNvPicPr>
          <p:nvPr/>
        </p:nvPicPr>
        <p:blipFill>
          <a:blip r:embed="rId2"/>
          <a:stretch>
            <a:fillRect/>
          </a:stretch>
        </p:blipFill>
        <p:spPr>
          <a:xfrm>
            <a:off x="7842250" y="3986200"/>
            <a:ext cx="8699501" cy="83947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omponents"/>
          <p:cNvSpPr txBox="1">
            <a:spLocks noGrp="1"/>
          </p:cNvSpPr>
          <p:nvPr>
            <p:ph type="title"/>
          </p:nvPr>
        </p:nvSpPr>
        <p:spPr>
          <a:prstGeom prst="rect">
            <a:avLst/>
          </a:prstGeom>
        </p:spPr>
        <p:txBody>
          <a:bodyPr/>
          <a:lstStyle/>
          <a:p>
            <a:r>
              <a:t>Components</a:t>
            </a:r>
          </a:p>
        </p:txBody>
      </p:sp>
      <p:sp>
        <p:nvSpPr>
          <p:cNvPr id="266" name="EJB- ServicePackage Bean"/>
          <p:cNvSpPr txBox="1"/>
          <p:nvPr/>
        </p:nvSpPr>
        <p:spPr>
          <a:xfrm>
            <a:off x="807212" y="2571409"/>
            <a:ext cx="8700822"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EJB- ServicePackage Bean</a:t>
            </a:r>
          </a:p>
        </p:txBody>
      </p:sp>
      <p:pic>
        <p:nvPicPr>
          <p:cNvPr id="267" name="Screen Shot 2022-07-17 at 23.51.53.png" descr="Screen Shot 2022-07-17 at 23.51.53.png"/>
          <p:cNvPicPr>
            <a:picLocks noChangeAspect="1"/>
          </p:cNvPicPr>
          <p:nvPr/>
        </p:nvPicPr>
        <p:blipFill>
          <a:blip r:embed="rId2"/>
          <a:stretch>
            <a:fillRect/>
          </a:stretch>
        </p:blipFill>
        <p:spPr>
          <a:xfrm>
            <a:off x="7937500" y="4739050"/>
            <a:ext cx="8509001" cy="7620001"/>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omponents"/>
          <p:cNvSpPr txBox="1">
            <a:spLocks noGrp="1"/>
          </p:cNvSpPr>
          <p:nvPr>
            <p:ph type="title"/>
          </p:nvPr>
        </p:nvSpPr>
        <p:spPr>
          <a:prstGeom prst="rect">
            <a:avLst/>
          </a:prstGeom>
        </p:spPr>
        <p:txBody>
          <a:bodyPr/>
          <a:lstStyle/>
          <a:p>
            <a:r>
              <a:t>Components</a:t>
            </a:r>
          </a:p>
        </p:txBody>
      </p:sp>
      <p:sp>
        <p:nvSpPr>
          <p:cNvPr id="270" name="EJB- User Bean"/>
          <p:cNvSpPr txBox="1"/>
          <p:nvPr/>
        </p:nvSpPr>
        <p:spPr>
          <a:xfrm>
            <a:off x="1694005" y="2441245"/>
            <a:ext cx="5104944" cy="895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EJB- User Bean</a:t>
            </a:r>
          </a:p>
        </p:txBody>
      </p:sp>
      <p:pic>
        <p:nvPicPr>
          <p:cNvPr id="271" name="Screen Shot 2022-07-17 at 23.53.17.png" descr="Screen Shot 2022-07-17 at 23.53.17.png"/>
          <p:cNvPicPr>
            <a:picLocks noChangeAspect="1"/>
          </p:cNvPicPr>
          <p:nvPr/>
        </p:nvPicPr>
        <p:blipFill>
          <a:blip r:embed="rId2"/>
          <a:stretch>
            <a:fillRect/>
          </a:stretch>
        </p:blipFill>
        <p:spPr>
          <a:xfrm>
            <a:off x="8426369" y="3420723"/>
            <a:ext cx="9004301" cy="97917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UML sequence diagrams…"/>
          <p:cNvSpPr txBox="1">
            <a:spLocks noGrp="1"/>
          </p:cNvSpPr>
          <p:nvPr>
            <p:ph type="title"/>
          </p:nvPr>
        </p:nvSpPr>
        <p:spPr>
          <a:xfrm>
            <a:off x="1689100" y="355600"/>
            <a:ext cx="21005801" cy="3238919"/>
          </a:xfrm>
          <a:prstGeom prst="rect">
            <a:avLst/>
          </a:prstGeom>
        </p:spPr>
        <p:txBody>
          <a:bodyPr/>
          <a:lstStyle/>
          <a:p>
            <a:pPr defTabSz="652145">
              <a:defRPr sz="11060"/>
            </a:pPr>
            <a:r>
              <a:rPr b="1">
                <a:latin typeface="Helvetica Neue"/>
                <a:ea typeface="Helvetica Neue"/>
                <a:cs typeface="Helvetica Neue"/>
                <a:sym typeface="Helvetica Neue"/>
              </a:rPr>
              <a:t>UML sequence diagrams​</a:t>
            </a:r>
          </a:p>
          <a:p>
            <a:pPr defTabSz="652145">
              <a:defRPr sz="8848"/>
            </a:pPr>
            <a:r>
              <a:rPr sz="8058"/>
              <a:t>Beans are not designed for a better visibility</a:t>
            </a:r>
          </a:p>
        </p:txBody>
      </p:sp>
      <p:sp>
        <p:nvSpPr>
          <p:cNvPr id="274" name="Text"/>
          <p:cNvSpPr txBox="1"/>
          <p:nvPr/>
        </p:nvSpPr>
        <p:spPr>
          <a:xfrm>
            <a:off x="5982686" y="3396065"/>
            <a:ext cx="16510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b="0">
                <a:latin typeface="Times Roman"/>
                <a:ea typeface="Times Roman"/>
                <a:cs typeface="Times Roman"/>
                <a:sym typeface="Times Roman"/>
              </a:defRPr>
            </a:lvl1pPr>
          </a:lstStyle>
          <a:p>
            <a:r>
              <a:t> </a:t>
            </a:r>
          </a:p>
        </p:txBody>
      </p:sp>
      <p:pic>
        <p:nvPicPr>
          <p:cNvPr id="275" name="Screen Shot 2022-07-18 at 10.46.27.png" descr="Screen Shot 2022-07-18 at 10.46.27.png"/>
          <p:cNvPicPr>
            <a:picLocks noChangeAspect="1"/>
          </p:cNvPicPr>
          <p:nvPr/>
        </p:nvPicPr>
        <p:blipFill>
          <a:blip r:embed="rId2"/>
          <a:stretch>
            <a:fillRect/>
          </a:stretch>
        </p:blipFill>
        <p:spPr>
          <a:xfrm>
            <a:off x="6003759" y="3875649"/>
            <a:ext cx="12376482" cy="9299086"/>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
          <p:cNvSpPr txBox="1"/>
          <p:nvPr/>
        </p:nvSpPr>
        <p:spPr>
          <a:xfrm>
            <a:off x="5238653" y="2212376"/>
            <a:ext cx="16510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b="0">
                <a:latin typeface="Times Roman"/>
                <a:ea typeface="Times Roman"/>
                <a:cs typeface="Times Roman"/>
                <a:sym typeface="Times Roman"/>
              </a:defRPr>
            </a:lvl1pPr>
          </a:lstStyle>
          <a:p>
            <a:r>
              <a:t> </a:t>
            </a:r>
          </a:p>
        </p:txBody>
      </p:sp>
      <p:pic>
        <p:nvPicPr>
          <p:cNvPr id="279" name="Screen Shot 2022-07-18 at 10.46.02.png" descr="Screen Shot 2022-07-18 at 10.46.02.png"/>
          <p:cNvPicPr>
            <a:picLocks noChangeAspect="1"/>
          </p:cNvPicPr>
          <p:nvPr/>
        </p:nvPicPr>
        <p:blipFill>
          <a:blip r:embed="rId2"/>
          <a:stretch>
            <a:fillRect/>
          </a:stretch>
        </p:blipFill>
        <p:spPr>
          <a:xfrm>
            <a:off x="4175209" y="813737"/>
            <a:ext cx="16033582" cy="1208852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
          <p:cNvSpPr txBox="1"/>
          <p:nvPr/>
        </p:nvSpPr>
        <p:spPr>
          <a:xfrm>
            <a:off x="4726557" y="2414814"/>
            <a:ext cx="16510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b="0">
                <a:latin typeface="Times Roman"/>
                <a:ea typeface="Times Roman"/>
                <a:cs typeface="Times Roman"/>
                <a:sym typeface="Times Roman"/>
              </a:defRPr>
            </a:lvl1pPr>
          </a:lstStyle>
          <a:p>
            <a:r>
              <a:t> </a:t>
            </a:r>
          </a:p>
        </p:txBody>
      </p:sp>
      <p:pic>
        <p:nvPicPr>
          <p:cNvPr id="283" name="Screen Shot 2022-07-18 at 10.45.25.png" descr="Screen Shot 2022-07-18 at 10.45.25.png"/>
          <p:cNvPicPr>
            <a:picLocks noChangeAspect="1"/>
          </p:cNvPicPr>
          <p:nvPr/>
        </p:nvPicPr>
        <p:blipFill>
          <a:blip r:embed="rId2"/>
          <a:stretch>
            <a:fillRect/>
          </a:stretch>
        </p:blipFill>
        <p:spPr>
          <a:xfrm>
            <a:off x="3196980" y="362728"/>
            <a:ext cx="17990040" cy="1299054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pecification interpretation"/>
          <p:cNvSpPr txBox="1">
            <a:spLocks noGrp="1"/>
          </p:cNvSpPr>
          <p:nvPr>
            <p:ph type="title"/>
          </p:nvPr>
        </p:nvSpPr>
        <p:spPr>
          <a:prstGeom prst="rect">
            <a:avLst/>
          </a:prstGeom>
        </p:spPr>
        <p:txBody>
          <a:bodyPr/>
          <a:lstStyle/>
          <a:p>
            <a:r>
              <a:t>Specification interpretation </a:t>
            </a:r>
            <a:endParaRPr sz="1200"/>
          </a:p>
        </p:txBody>
      </p:sp>
      <p:sp>
        <p:nvSpPr>
          <p:cNvPr id="132" name="The alert for a user is created when he reaches 3 failed payments. Each user has only one alert connected to him that for each failed payments after the first three, is updated with the last rejected order.…"/>
          <p:cNvSpPr txBox="1">
            <a:spLocks noGrp="1"/>
          </p:cNvSpPr>
          <p:nvPr>
            <p:ph type="body" idx="1"/>
          </p:nvPr>
        </p:nvSpPr>
        <p:spPr>
          <a:prstGeom prst="rect">
            <a:avLst/>
          </a:prstGeom>
        </p:spPr>
        <p:txBody>
          <a:bodyPr anchor="t"/>
          <a:lstStyle/>
          <a:p>
            <a:r>
              <a:t>The alert for a user is created when he reaches 3 failed payments. Each user has only one alert connected to him that for each failed payments after the first three, is updated with the last rejected order.</a:t>
            </a:r>
          </a:p>
          <a:p>
            <a:r>
              <a:t>We assume that the product is an unique object with its Id(for example IMEI), name and each product is referenced by a single order.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514294E-A93E-2156-35DC-CB1216FC5A46}"/>
              </a:ext>
            </a:extLst>
          </p:cNvPr>
          <p:cNvPicPr>
            <a:picLocks noChangeAspect="1"/>
          </p:cNvPicPr>
          <p:nvPr/>
        </p:nvPicPr>
        <p:blipFill>
          <a:blip r:embed="rId2"/>
          <a:stretch>
            <a:fillRect/>
          </a:stretch>
        </p:blipFill>
        <p:spPr>
          <a:xfrm>
            <a:off x="4192585" y="1014153"/>
            <a:ext cx="16256724" cy="1219254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lational model"/>
          <p:cNvSpPr txBox="1">
            <a:spLocks noGrp="1"/>
          </p:cNvSpPr>
          <p:nvPr>
            <p:ph type="title"/>
          </p:nvPr>
        </p:nvSpPr>
        <p:spPr>
          <a:prstGeom prst="rect">
            <a:avLst/>
          </a:prstGeom>
        </p:spPr>
        <p:txBody>
          <a:bodyPr/>
          <a:lstStyle/>
          <a:p>
            <a:r>
              <a:t>Relational model</a:t>
            </a:r>
          </a:p>
        </p:txBody>
      </p:sp>
      <p:pic>
        <p:nvPicPr>
          <p:cNvPr id="138" name="Screen Shot 2022-07-17 at 22.50.55.png" descr="Screen Shot 2022-07-17 at 22.50.55.png"/>
          <p:cNvPicPr>
            <a:picLocks noChangeAspect="1"/>
          </p:cNvPicPr>
          <p:nvPr/>
        </p:nvPicPr>
        <p:blipFill>
          <a:blip r:embed="rId2"/>
          <a:stretch>
            <a:fillRect/>
          </a:stretch>
        </p:blipFill>
        <p:spPr>
          <a:xfrm>
            <a:off x="1900200" y="2955417"/>
            <a:ext cx="6189039" cy="5539460"/>
          </a:xfrm>
          <a:prstGeom prst="rect">
            <a:avLst/>
          </a:prstGeom>
          <a:ln w="12700">
            <a:miter lim="400000"/>
          </a:ln>
        </p:spPr>
      </p:pic>
      <p:pic>
        <p:nvPicPr>
          <p:cNvPr id="139" name="Screen Shot 2022-07-17 at 22.51.17.png" descr="Screen Shot 2022-07-17 at 22.51.17.png"/>
          <p:cNvPicPr>
            <a:picLocks noChangeAspect="1"/>
          </p:cNvPicPr>
          <p:nvPr/>
        </p:nvPicPr>
        <p:blipFill>
          <a:blip r:embed="rId3"/>
          <a:stretch>
            <a:fillRect/>
          </a:stretch>
        </p:blipFill>
        <p:spPr>
          <a:xfrm>
            <a:off x="9303043" y="2955417"/>
            <a:ext cx="5777914" cy="5539460"/>
          </a:xfrm>
          <a:prstGeom prst="rect">
            <a:avLst/>
          </a:prstGeom>
          <a:ln w="12700">
            <a:miter lim="400000"/>
          </a:ln>
        </p:spPr>
      </p:pic>
      <p:pic>
        <p:nvPicPr>
          <p:cNvPr id="140" name="Screen Shot 2022-07-17 at 22.53.57.png" descr="Screen Shot 2022-07-17 at 22.53.57.png"/>
          <p:cNvPicPr>
            <a:picLocks noChangeAspect="1"/>
          </p:cNvPicPr>
          <p:nvPr/>
        </p:nvPicPr>
        <p:blipFill>
          <a:blip r:embed="rId4"/>
          <a:stretch>
            <a:fillRect/>
          </a:stretch>
        </p:blipFill>
        <p:spPr>
          <a:xfrm>
            <a:off x="1961017" y="9679630"/>
            <a:ext cx="6067406" cy="2794684"/>
          </a:xfrm>
          <a:prstGeom prst="rect">
            <a:avLst/>
          </a:prstGeom>
          <a:ln w="12700">
            <a:miter lim="400000"/>
          </a:ln>
        </p:spPr>
      </p:pic>
      <p:pic>
        <p:nvPicPr>
          <p:cNvPr id="141" name="Screen Shot 2022-07-17 at 22.54.08.png" descr="Screen Shot 2022-07-17 at 22.54.08.png"/>
          <p:cNvPicPr>
            <a:picLocks noChangeAspect="1"/>
          </p:cNvPicPr>
          <p:nvPr/>
        </p:nvPicPr>
        <p:blipFill>
          <a:blip r:embed="rId5"/>
          <a:stretch>
            <a:fillRect/>
          </a:stretch>
        </p:blipFill>
        <p:spPr>
          <a:xfrm>
            <a:off x="9107941" y="9859820"/>
            <a:ext cx="6168118" cy="2434303"/>
          </a:xfrm>
          <a:prstGeom prst="rect">
            <a:avLst/>
          </a:prstGeom>
          <a:ln w="12700">
            <a:miter lim="400000"/>
          </a:ln>
        </p:spPr>
      </p:pic>
      <p:pic>
        <p:nvPicPr>
          <p:cNvPr id="142" name="Screen Shot 2022-07-17 at 22.54.20.png" descr="Screen Shot 2022-07-17 at 22.54.20.png"/>
          <p:cNvPicPr>
            <a:picLocks noChangeAspect="1"/>
          </p:cNvPicPr>
          <p:nvPr/>
        </p:nvPicPr>
        <p:blipFill>
          <a:blip r:embed="rId6"/>
          <a:stretch>
            <a:fillRect/>
          </a:stretch>
        </p:blipFill>
        <p:spPr>
          <a:xfrm>
            <a:off x="16294761" y="2955417"/>
            <a:ext cx="7164938" cy="553946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lational model"/>
          <p:cNvSpPr txBox="1">
            <a:spLocks noGrp="1"/>
          </p:cNvSpPr>
          <p:nvPr>
            <p:ph type="title"/>
          </p:nvPr>
        </p:nvSpPr>
        <p:spPr>
          <a:prstGeom prst="rect">
            <a:avLst/>
          </a:prstGeom>
        </p:spPr>
        <p:txBody>
          <a:bodyPr/>
          <a:lstStyle/>
          <a:p>
            <a:r>
              <a:t>Relational model</a:t>
            </a:r>
          </a:p>
        </p:txBody>
      </p:sp>
      <p:pic>
        <p:nvPicPr>
          <p:cNvPr id="145" name="Screen Shot 2022-07-17 at 22.54.52.png" descr="Screen Shot 2022-07-17 at 22.54.52.png"/>
          <p:cNvPicPr>
            <a:picLocks noChangeAspect="1"/>
          </p:cNvPicPr>
          <p:nvPr/>
        </p:nvPicPr>
        <p:blipFill>
          <a:blip r:embed="rId2"/>
          <a:stretch>
            <a:fillRect/>
          </a:stretch>
        </p:blipFill>
        <p:spPr>
          <a:xfrm>
            <a:off x="1323086" y="3029130"/>
            <a:ext cx="6653964" cy="5121025"/>
          </a:xfrm>
          <a:prstGeom prst="rect">
            <a:avLst/>
          </a:prstGeom>
          <a:ln w="12700">
            <a:miter lim="400000"/>
          </a:ln>
        </p:spPr>
      </p:pic>
      <p:pic>
        <p:nvPicPr>
          <p:cNvPr id="146" name="Screen Shot 2022-07-17 at 22.55.50.png" descr="Screen Shot 2022-07-17 at 22.55.50.png"/>
          <p:cNvPicPr>
            <a:picLocks noChangeAspect="1"/>
          </p:cNvPicPr>
          <p:nvPr/>
        </p:nvPicPr>
        <p:blipFill>
          <a:blip r:embed="rId3"/>
          <a:stretch>
            <a:fillRect/>
          </a:stretch>
        </p:blipFill>
        <p:spPr>
          <a:xfrm>
            <a:off x="8238108" y="3136841"/>
            <a:ext cx="7907784" cy="8139910"/>
          </a:xfrm>
          <a:prstGeom prst="rect">
            <a:avLst/>
          </a:prstGeom>
          <a:ln w="12700">
            <a:miter lim="400000"/>
          </a:ln>
        </p:spPr>
      </p:pic>
      <p:pic>
        <p:nvPicPr>
          <p:cNvPr id="147" name="Screen Shot 2022-07-17 at 22.56.00.png" descr="Screen Shot 2022-07-17 at 22.56.00.png"/>
          <p:cNvPicPr>
            <a:picLocks noChangeAspect="1"/>
          </p:cNvPicPr>
          <p:nvPr/>
        </p:nvPicPr>
        <p:blipFill>
          <a:blip r:embed="rId4"/>
          <a:stretch>
            <a:fillRect/>
          </a:stretch>
        </p:blipFill>
        <p:spPr>
          <a:xfrm>
            <a:off x="15931319" y="3240644"/>
            <a:ext cx="7148288" cy="368245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Motivations"/>
          <p:cNvSpPr txBox="1">
            <a:spLocks noGrp="1"/>
          </p:cNvSpPr>
          <p:nvPr>
            <p:ph type="title"/>
          </p:nvPr>
        </p:nvSpPr>
        <p:spPr>
          <a:prstGeom prst="rect">
            <a:avLst/>
          </a:prstGeom>
        </p:spPr>
        <p:txBody>
          <a:bodyPr/>
          <a:lstStyle/>
          <a:p>
            <a:r>
              <a:t>Motivations</a:t>
            </a:r>
          </a:p>
        </p:txBody>
      </p:sp>
      <p:sp>
        <p:nvSpPr>
          <p:cNvPr id="150" name="We have decided to use the order to save the choices of the user: the optional products and the validity period chosen are connected directly to the order id that is unique.…"/>
          <p:cNvSpPr txBox="1">
            <a:spLocks noGrp="1"/>
          </p:cNvSpPr>
          <p:nvPr>
            <p:ph type="body" idx="1"/>
          </p:nvPr>
        </p:nvSpPr>
        <p:spPr>
          <a:prstGeom prst="rect">
            <a:avLst/>
          </a:prstGeom>
        </p:spPr>
        <p:txBody>
          <a:bodyPr/>
          <a:lstStyle/>
          <a:p>
            <a:r>
              <a:t>We have decided to use the order to save the choices of the user: the optional products and the validity period chosen are connected directly to the order id that is unique.</a:t>
            </a:r>
          </a:p>
          <a:p>
            <a:r>
              <a:t>As written before, we have considered only one alert for user that can be created, updated or removed.</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2141</Words>
  <Application>Microsoft Office PowerPoint</Application>
  <PresentationFormat>Personalizzato</PresentationFormat>
  <Paragraphs>163</Paragraphs>
  <Slides>46</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46</vt:i4>
      </vt:variant>
    </vt:vector>
  </HeadingPairs>
  <TitlesOfParts>
    <vt:vector size="52" baseType="lpstr">
      <vt:lpstr>Arial</vt:lpstr>
      <vt:lpstr>Helvetica Neue</vt:lpstr>
      <vt:lpstr>Helvetica Neue Light</vt:lpstr>
      <vt:lpstr>Helvetica Neue Medium</vt:lpstr>
      <vt:lpstr>Times Roman</vt:lpstr>
      <vt:lpstr>White</vt:lpstr>
      <vt:lpstr>Database 2 project  TELCO</vt:lpstr>
      <vt:lpstr>Index</vt:lpstr>
      <vt:lpstr>Specification</vt:lpstr>
      <vt:lpstr>Specification</vt:lpstr>
      <vt:lpstr>Specification interpretation </vt:lpstr>
      <vt:lpstr>Presentazione standard di PowerPoint</vt:lpstr>
      <vt:lpstr>Relational model</vt:lpstr>
      <vt:lpstr>Relational model</vt:lpstr>
      <vt:lpstr>Motivations</vt:lpstr>
      <vt:lpstr>Triggers</vt:lpstr>
      <vt:lpstr>Triggers</vt:lpstr>
      <vt:lpstr>Triggers</vt:lpstr>
      <vt:lpstr>Triggers</vt:lpstr>
      <vt:lpstr>Triggers</vt:lpstr>
      <vt:lpstr>Triggers</vt:lpstr>
      <vt:lpstr>Triggers</vt:lpstr>
      <vt:lpstr>ORM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Alert Entity</vt:lpstr>
      <vt:lpstr>Employee Entity</vt:lpstr>
      <vt:lpstr>Order Entity</vt:lpstr>
      <vt:lpstr>Product Entity</vt:lpstr>
      <vt:lpstr>Service Entity</vt:lpstr>
      <vt:lpstr>FixedInternetService Entity</vt:lpstr>
      <vt:lpstr>FixedPhoneService Entity</vt:lpstr>
      <vt:lpstr>MobileInternetService Entity</vt:lpstr>
      <vt:lpstr>MobilePhoneService Entity</vt:lpstr>
      <vt:lpstr>ServicePackage Entity</vt:lpstr>
      <vt:lpstr>User Entity</vt:lpstr>
      <vt:lpstr>ValidityPeriod Entity</vt:lpstr>
      <vt:lpstr>Functional analysis of the interaction</vt:lpstr>
      <vt:lpstr>Components</vt:lpstr>
      <vt:lpstr>Components</vt:lpstr>
      <vt:lpstr>Components</vt:lpstr>
      <vt:lpstr>Components</vt:lpstr>
      <vt:lpstr>Components</vt:lpstr>
      <vt:lpstr>Components</vt:lpstr>
      <vt:lpstr>UML sequence diagrams​ Beans are not designed for a better visibility</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2 project  TELCO</dc:title>
  <cp:lastModifiedBy>Salvatore Buono</cp:lastModifiedBy>
  <cp:revision>1</cp:revision>
  <dcterms:modified xsi:type="dcterms:W3CDTF">2022-07-18T10:49:55Z</dcterms:modified>
</cp:coreProperties>
</file>